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42" r:id="rId4"/>
    <p:sldMasterId id="2147484061" r:id="rId5"/>
    <p:sldMasterId id="2147484066" r:id="rId6"/>
    <p:sldMasterId id="2147484084" r:id="rId7"/>
  </p:sldMasterIdLst>
  <p:notesMasterIdLst>
    <p:notesMasterId r:id="rId29"/>
  </p:notesMasterIdLst>
  <p:handoutMasterIdLst>
    <p:handoutMasterId r:id="rId30"/>
  </p:handoutMasterIdLst>
  <p:sldIdLst>
    <p:sldId id="256" r:id="rId8"/>
    <p:sldId id="303" r:id="rId9"/>
    <p:sldId id="304" r:id="rId10"/>
    <p:sldId id="305" r:id="rId11"/>
    <p:sldId id="319" r:id="rId12"/>
    <p:sldId id="306" r:id="rId13"/>
    <p:sldId id="315" r:id="rId14"/>
    <p:sldId id="307" r:id="rId15"/>
    <p:sldId id="308" r:id="rId16"/>
    <p:sldId id="301" r:id="rId17"/>
    <p:sldId id="314" r:id="rId18"/>
    <p:sldId id="302" r:id="rId19"/>
    <p:sldId id="309" r:id="rId20"/>
    <p:sldId id="320" r:id="rId21"/>
    <p:sldId id="322" r:id="rId22"/>
    <p:sldId id="323" r:id="rId23"/>
    <p:sldId id="324" r:id="rId24"/>
    <p:sldId id="325" r:id="rId25"/>
    <p:sldId id="327" r:id="rId26"/>
    <p:sldId id="326" r:id="rId27"/>
    <p:sldId id="321" r:id="rId28"/>
  </p:sldIdLst>
  <p:sldSz cx="9144000" cy="5143500" type="screen16x9"/>
  <p:notesSz cx="9944100" cy="6805613"/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éry Naula" initials="VN" lastIdx="138" clrIdx="0">
    <p:extLst/>
  </p:cmAuthor>
  <p:cmAuthor id="2" name="Yvan Lugon" initials="YL" lastIdx="8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3EFA1"/>
    <a:srgbClr val="C39B82"/>
    <a:srgbClr val="767881"/>
    <a:srgbClr val="FFFFFF"/>
    <a:srgbClr val="000000"/>
    <a:srgbClr val="BFBFBF"/>
    <a:srgbClr val="A1A2A9"/>
    <a:srgbClr val="3366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2" autoAdjust="0"/>
    <p:restoredTop sz="87024" autoAdjust="0"/>
  </p:normalViewPr>
  <p:slideViewPr>
    <p:cSldViewPr>
      <p:cViewPr varScale="1">
        <p:scale>
          <a:sx n="115" d="100"/>
          <a:sy n="115" d="100"/>
        </p:scale>
        <p:origin x="893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136" y="96"/>
      </p:cViewPr>
      <p:guideLst>
        <p:guide orient="horz" pos="2144"/>
        <p:guide pos="3133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7852369" y="6464151"/>
            <a:ext cx="2089429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3379A-15B7-4D78-BAF3-FC9F99C944D6}" type="slidenum">
              <a:rPr lang="fr-CH" sz="1100" smtClean="0">
                <a:solidFill>
                  <a:schemeClr val="accent1"/>
                </a:solidFill>
                <a:latin typeface="+mn-lt"/>
              </a:rPr>
              <a:pPr/>
              <a:t>‹#›</a:t>
            </a:fld>
            <a:endParaRPr lang="fr-CH" sz="11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64350" cy="5224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z="1600" b="1" dirty="0">
                <a:solidFill>
                  <a:schemeClr val="accent1"/>
                </a:solidFill>
                <a:latin typeface="+mn-lt"/>
              </a:rPr>
              <a:t>PLUMETTAZ GROUP</a:t>
            </a:r>
          </a:p>
          <a:p>
            <a:r>
              <a:rPr lang="fr-CH" sz="1600" dirty="0">
                <a:solidFill>
                  <a:schemeClr val="accent1"/>
                </a:solidFill>
                <a:latin typeface="+mn-lt"/>
              </a:rPr>
              <a:t>[EDIT PRESENTATION TITLE]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5478E7EB-A874-480B-AC31-2411468AD1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" y="6463282"/>
            <a:ext cx="2089429" cy="341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01434DDB-2746-48CC-9883-9A626BAE3B42}" type="datetime3">
              <a:rPr lang="fr-FR" sz="1100" smtClean="0">
                <a:solidFill>
                  <a:schemeClr val="accent1"/>
                </a:solidFill>
                <a:latin typeface="+mn-lt"/>
              </a:rPr>
              <a:t>08.08.22</a:t>
            </a:fld>
            <a:endParaRPr lang="en-GB" sz="11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418061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9110" cy="34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b="1" dirty="0"/>
              <a:t>PLUMETTAZ GROUP</a:t>
            </a:r>
          </a:p>
          <a:p>
            <a:pPr>
              <a:defRPr/>
            </a:pPr>
            <a:r>
              <a:rPr lang="fr-FR" dirty="0"/>
              <a:t>GENERAL PRESENTATION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" y="6464151"/>
            <a:ext cx="4309110" cy="34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DBCBBF7C-EEDC-47F4-80B5-0BA027F2763C}" type="datetime3">
              <a:rPr lang="fr-FR" smtClean="0"/>
              <a:t>08.08.22</a:t>
            </a:fld>
            <a:endParaRPr lang="fr-FR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5100" y="511175"/>
            <a:ext cx="4533900" cy="255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411" y="3232667"/>
            <a:ext cx="7955279" cy="306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689" y="6464151"/>
            <a:ext cx="4309110" cy="34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FC2DDCE8-3F07-4D1B-AC8A-F8F972558D24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341301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ndard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nd gris">
            <a:extLst>
              <a:ext uri="{FF2B5EF4-FFF2-40B4-BE49-F238E27FC236}">
                <a16:creationId xmlns:a16="http://schemas.microsoft.com/office/drawing/2014/main" id="{392F0648-1BEA-45F5-8140-90059889D9AF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id="{A0A5FA8A-9A8F-4C9D-AA09-EB004609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id="{0042A4CE-C15A-477F-8311-E1E736E5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DFCCF-CC1D-4691-B8B5-A66453A8CDC0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id="{40E5B493-BD4D-4979-A231-52A7F1835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pic>
        <p:nvPicPr>
          <p:cNvPr id="5" name="Logo bleu" descr="banner vide.png">
            <a:extLst>
              <a:ext uri="{FF2B5EF4-FFF2-40B4-BE49-F238E27FC236}">
                <a16:creationId xmlns:a16="http://schemas.microsoft.com/office/drawing/2014/main" id="{E69889C9-FA07-4996-893E-22A0FCC80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9526" t="44593" r="38638" b="40878"/>
          <a:stretch/>
        </p:blipFill>
        <p:spPr>
          <a:xfrm>
            <a:off x="250827" y="1"/>
            <a:ext cx="360735" cy="3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tandard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id="{6D2FF662-F0A1-42FA-B535-FCDDA7E3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id="{41EEB898-4D07-4941-8370-AF8BC779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EC1C-1639-4F1D-8AC5-DCE0A2520F3F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id="{856B9F3F-5EDC-49C1-82B8-C9E1B901A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6" name="Titre">
            <a:extLst>
              <a:ext uri="{FF2B5EF4-FFF2-40B4-BE49-F238E27FC236}">
                <a16:creationId xmlns:a16="http://schemas.microsoft.com/office/drawing/2014/main" id="{160BA92C-885E-485A-83D0-CCEE81D05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F66BDD7-B467-489E-90AB-7A231D0D7CB3}"/>
              </a:ext>
            </a:extLst>
          </p:cNvPr>
          <p:cNvCxnSpPr>
            <a:cxnSpLocks/>
          </p:cNvCxnSpPr>
          <p:nvPr userDrawn="1"/>
        </p:nvCxnSpPr>
        <p:spPr>
          <a:xfrm>
            <a:off x="344959" y="736401"/>
            <a:ext cx="28803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66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Blan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id="{B6C5FDD9-2E1B-4B44-9F1B-0AFA6FFD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id="{CC4D03BB-6421-4B43-B9CB-72FE39C0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B266-AC2B-4CB4-A087-E6BA2ED36E47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id="{83BACA42-10D9-4BDB-9568-15B9F79C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pic>
        <p:nvPicPr>
          <p:cNvPr id="8" name="Logo bleu" descr="banner vide.png">
            <a:extLst>
              <a:ext uri="{FF2B5EF4-FFF2-40B4-BE49-F238E27FC236}">
                <a16:creationId xmlns:a16="http://schemas.microsoft.com/office/drawing/2014/main" id="{1AE28BA0-2C2A-47B1-9944-89BE1E8E0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9526" t="44593" r="38638" b="40878"/>
          <a:stretch/>
        </p:blipFill>
        <p:spPr>
          <a:xfrm>
            <a:off x="250827" y="1"/>
            <a:ext cx="360735" cy="3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id="{B6C5FDD9-2E1B-4B44-9F1B-0AFA6FFD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id="{CC4D03BB-6421-4B43-B9CB-72FE39C0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F494-E67E-4D7F-B50E-5F046E379B92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id="{83BACA42-10D9-4BDB-9568-15B9F79C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112230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65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Separa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id="{F520E63E-C2BA-478E-A1AA-D0725C8D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id="{C3A990A6-052D-4BF1-9F41-EC1DC416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B0E6-C1AC-4E1D-B13E-38FFF3AFA1DE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id="{067693C0-87E0-4F89-95C5-D1E1C598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50083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eparation + Text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id="{F520E63E-C2BA-478E-A1AA-D0725C8D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id="{C3A990A6-052D-4BF1-9F41-EC1DC416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9CCA-9A8A-4991-95CB-5889A4238BB3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id="{067693C0-87E0-4F89-95C5-D1E1C598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2D0644CD-FB3C-4E4F-9237-4A45D3574E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345778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EAA986FF-F587-4DE8-A3BC-AE5A787B31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215" y="295073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AA89985D-44AF-49B2-8995-58251E8EC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2355528"/>
            <a:ext cx="8640960" cy="576262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40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pour une image">
            <a:extLst>
              <a:ext uri="{FF2B5EF4-FFF2-40B4-BE49-F238E27FC236}">
                <a16:creationId xmlns:a16="http://schemas.microsoft.com/office/drawing/2014/main" id="{DD440F4A-AA7C-4F3F-9275-D18A912BD7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84665" y="1492254"/>
            <a:ext cx="574675" cy="576263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GB" dirty="0"/>
          </a:p>
        </p:txBody>
      </p:sp>
      <p:pic>
        <p:nvPicPr>
          <p:cNvPr id="13" name="Logo bleu" descr="Logo + bannière + baseligne.png">
            <a:extLst>
              <a:ext uri="{FF2B5EF4-FFF2-40B4-BE49-F238E27FC236}">
                <a16:creationId xmlns:a16="http://schemas.microsoft.com/office/drawing/2014/main" id="{B803F36D-0B4D-4785-B8B0-5541213D6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3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940">
          <p15:clr>
            <a:srgbClr val="F26B43"/>
          </p15:clr>
        </p15:guide>
        <p15:guide id="5" orient="horz" pos="1302">
          <p15:clr>
            <a:srgbClr val="F26B43"/>
          </p15:clr>
        </p15:guide>
        <p15:guide id="7" pos="2699">
          <p15:clr>
            <a:srgbClr val="F26B43"/>
          </p15:clr>
        </p15:guide>
        <p15:guide id="8" pos="3061">
          <p15:clr>
            <a:srgbClr val="F26B43"/>
          </p15:clr>
        </p15:guide>
        <p15:guide id="11" pos="385">
          <p15:clr>
            <a:srgbClr val="547EB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eparation + Text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id="{F520E63E-C2BA-478E-A1AA-D0725C8D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id="{C3A990A6-052D-4BF1-9F41-EC1DC416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59392-FFCF-4BC0-82D6-393795A71669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id="{067693C0-87E0-4F89-95C5-D1E1C598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2D0644CD-FB3C-4E4F-9237-4A45D3574E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345778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EAA986FF-F587-4DE8-A3BC-AE5A787B31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215" y="295073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AA89985D-44AF-49B2-8995-58251E8EC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2355528"/>
            <a:ext cx="8640960" cy="576262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40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pour une image">
            <a:extLst>
              <a:ext uri="{FF2B5EF4-FFF2-40B4-BE49-F238E27FC236}">
                <a16:creationId xmlns:a16="http://schemas.microsoft.com/office/drawing/2014/main" id="{DD440F4A-AA7C-4F3F-9275-D18A912BD7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84665" y="1492254"/>
            <a:ext cx="574675" cy="576263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GB" dirty="0"/>
          </a:p>
        </p:txBody>
      </p:sp>
      <p:pic>
        <p:nvPicPr>
          <p:cNvPr id="16" name="Logo bleu" descr="banner vide.png">
            <a:extLst>
              <a:ext uri="{FF2B5EF4-FFF2-40B4-BE49-F238E27FC236}">
                <a16:creationId xmlns:a16="http://schemas.microsoft.com/office/drawing/2014/main" id="{9EF74843-243A-4770-B662-3B2F681AD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9526" t="44593" r="38638" b="40878"/>
          <a:stretch/>
        </p:blipFill>
        <p:spPr>
          <a:xfrm>
            <a:off x="250827" y="1"/>
            <a:ext cx="360735" cy="3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22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940">
          <p15:clr>
            <a:srgbClr val="F26B43"/>
          </p15:clr>
        </p15:guide>
        <p15:guide id="5" orient="horz" pos="1302">
          <p15:clr>
            <a:srgbClr val="F26B43"/>
          </p15:clr>
        </p15:guide>
        <p15:guide id="7" pos="2699">
          <p15:clr>
            <a:srgbClr val="F26B43"/>
          </p15:clr>
        </p15:guide>
        <p15:guide id="8" pos="3061">
          <p15:clr>
            <a:srgbClr val="F26B43"/>
          </p15:clr>
        </p15:guide>
        <p15:guide id="11" pos="385">
          <p15:clr>
            <a:srgbClr val="547EB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eparation + Text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id="{F520E63E-C2BA-478E-A1AA-D0725C8D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id="{C3A990A6-052D-4BF1-9F41-EC1DC416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99C5-CCEA-489F-B4A2-2C0CDE31A070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id="{067693C0-87E0-4F89-95C5-D1E1C598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2D0644CD-FB3C-4E4F-9237-4A45D3574E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345778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EAA986FF-F587-4DE8-A3BC-AE5A787B31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215" y="295073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AA89985D-44AF-49B2-8995-58251E8EC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2355528"/>
            <a:ext cx="8640960" cy="576262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40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pour une image">
            <a:extLst>
              <a:ext uri="{FF2B5EF4-FFF2-40B4-BE49-F238E27FC236}">
                <a16:creationId xmlns:a16="http://schemas.microsoft.com/office/drawing/2014/main" id="{DD440F4A-AA7C-4F3F-9275-D18A912BD7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84665" y="1492254"/>
            <a:ext cx="574675" cy="576263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015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940">
          <p15:clr>
            <a:srgbClr val="F26B43"/>
          </p15:clr>
        </p15:guide>
        <p15:guide id="5" orient="horz" pos="1302">
          <p15:clr>
            <a:srgbClr val="F26B43"/>
          </p15:clr>
        </p15:guide>
        <p15:guide id="7" pos="2699">
          <p15:clr>
            <a:srgbClr val="F26B43"/>
          </p15:clr>
        </p15:guide>
        <p15:guide id="8" pos="3061">
          <p15:clr>
            <a:srgbClr val="F26B43"/>
          </p15:clr>
        </p15:guide>
        <p15:guide id="11" pos="385">
          <p15:clr>
            <a:srgbClr val="547EB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+ 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ague 7">
            <a:extLst>
              <a:ext uri="{FF2B5EF4-FFF2-40B4-BE49-F238E27FC236}">
                <a16:creationId xmlns:a16="http://schemas.microsoft.com/office/drawing/2014/main" id="{13C4EDF5-8A9B-475F-BF9F-19C4A4602CDA}"/>
              </a:ext>
            </a:extLst>
          </p:cNvPr>
          <p:cNvSpPr/>
          <p:nvPr/>
        </p:nvSpPr>
        <p:spPr>
          <a:xfrm>
            <a:off x="-709829" y="-2706234"/>
            <a:ext cx="11233248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Vague 6">
            <a:extLst>
              <a:ext uri="{FF2B5EF4-FFF2-40B4-BE49-F238E27FC236}">
                <a16:creationId xmlns:a16="http://schemas.microsoft.com/office/drawing/2014/main" id="{E2856722-BD90-42C4-BD88-47A44DF8E2A1}"/>
              </a:ext>
            </a:extLst>
          </p:cNvPr>
          <p:cNvSpPr/>
          <p:nvPr/>
        </p:nvSpPr>
        <p:spPr>
          <a:xfrm>
            <a:off x="-862229" y="4011910"/>
            <a:ext cx="11233248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Vague 5">
            <a:extLst>
              <a:ext uri="{FF2B5EF4-FFF2-40B4-BE49-F238E27FC236}">
                <a16:creationId xmlns:a16="http://schemas.microsoft.com/office/drawing/2014/main" id="{D61314B4-BD8D-4017-8894-A10ED372E39D}"/>
              </a:ext>
            </a:extLst>
          </p:cNvPr>
          <p:cNvSpPr/>
          <p:nvPr/>
        </p:nvSpPr>
        <p:spPr>
          <a:xfrm>
            <a:off x="-709829" y="-2706238"/>
            <a:ext cx="11233248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Vague 4">
            <a:extLst>
              <a:ext uri="{FF2B5EF4-FFF2-40B4-BE49-F238E27FC236}">
                <a16:creationId xmlns:a16="http://schemas.microsoft.com/office/drawing/2014/main" id="{8169C246-14BC-4AB5-BB77-64E62242BDB3}"/>
              </a:ext>
            </a:extLst>
          </p:cNvPr>
          <p:cNvSpPr/>
          <p:nvPr/>
        </p:nvSpPr>
        <p:spPr>
          <a:xfrm>
            <a:off x="-828258" y="123474"/>
            <a:ext cx="11016882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Vague 3">
            <a:extLst>
              <a:ext uri="{FF2B5EF4-FFF2-40B4-BE49-F238E27FC236}">
                <a16:creationId xmlns:a16="http://schemas.microsoft.com/office/drawing/2014/main" id="{8B9234BE-EFDC-4E9F-9572-4CC730B21F4C}"/>
              </a:ext>
            </a:extLst>
          </p:cNvPr>
          <p:cNvSpPr/>
          <p:nvPr/>
        </p:nvSpPr>
        <p:spPr>
          <a:xfrm>
            <a:off x="-862229" y="4011906"/>
            <a:ext cx="11233248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Vague 2">
            <a:extLst>
              <a:ext uri="{FF2B5EF4-FFF2-40B4-BE49-F238E27FC236}">
                <a16:creationId xmlns:a16="http://schemas.microsoft.com/office/drawing/2014/main" id="{CB41A3D5-657A-4FA8-B24F-E78AA58B23C9}"/>
              </a:ext>
            </a:extLst>
          </p:cNvPr>
          <p:cNvSpPr/>
          <p:nvPr/>
        </p:nvSpPr>
        <p:spPr>
          <a:xfrm flipH="1">
            <a:off x="-964573" y="-321254"/>
            <a:ext cx="11068054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Vague 1">
            <a:extLst>
              <a:ext uri="{FF2B5EF4-FFF2-40B4-BE49-F238E27FC236}">
                <a16:creationId xmlns:a16="http://schemas.microsoft.com/office/drawing/2014/main" id="{D8B6CD72-BDCA-4012-8D22-84D362854B1B}"/>
              </a:ext>
            </a:extLst>
          </p:cNvPr>
          <p:cNvSpPr/>
          <p:nvPr/>
        </p:nvSpPr>
        <p:spPr>
          <a:xfrm flipH="1">
            <a:off x="-812173" y="1445533"/>
            <a:ext cx="11068054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Texte 3">
            <a:extLst>
              <a:ext uri="{FF2B5EF4-FFF2-40B4-BE49-F238E27FC236}">
                <a16:creationId xmlns:a16="http://schemas.microsoft.com/office/drawing/2014/main" id="{CCC15F46-53BB-4794-BBB6-C69726FE8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3907233"/>
            <a:ext cx="8353425" cy="366794"/>
          </a:xfrm>
          <a:prstGeom prst="rect">
            <a:avLst/>
          </a:prstGeom>
        </p:spPr>
        <p:txBody>
          <a:bodyPr lIns="43200">
            <a:normAutofit/>
          </a:bodyPr>
          <a:lstStyle>
            <a:lvl1pPr algn="l">
              <a:buNone/>
              <a:defRPr sz="2000" b="0" spc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By </a:t>
            </a:r>
            <a:r>
              <a:rPr lang="en-US" dirty="0" err="1"/>
              <a:t>Mr.X</a:t>
            </a:r>
            <a:r>
              <a:rPr lang="en-US" dirty="0"/>
              <a:t>, location and date</a:t>
            </a:r>
          </a:p>
        </p:txBody>
      </p:sp>
      <p:sp>
        <p:nvSpPr>
          <p:cNvPr id="14" name="Texte 2">
            <a:extLst>
              <a:ext uri="{FF2B5EF4-FFF2-40B4-BE49-F238E27FC236}">
                <a16:creationId xmlns:a16="http://schemas.microsoft.com/office/drawing/2014/main" id="{595580FE-23C1-4822-9E5F-D431A2BC25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3215060"/>
            <a:ext cx="8353424" cy="504056"/>
          </a:xfrm>
          <a:prstGeom prst="rect">
            <a:avLst/>
          </a:prstGeom>
        </p:spPr>
        <p:txBody>
          <a:bodyPr lIns="43200"/>
          <a:lstStyle>
            <a:lvl1pPr algn="l">
              <a:lnSpc>
                <a:spcPct val="80000"/>
              </a:lnSpc>
              <a:buNone/>
              <a:defRPr sz="2800" b="0" spc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CH" dirty="0"/>
              <a:t>SUB-TITLE</a:t>
            </a:r>
            <a:endParaRPr lang="fr-FR" dirty="0"/>
          </a:p>
        </p:txBody>
      </p:sp>
      <p:sp>
        <p:nvSpPr>
          <p:cNvPr id="13" name="Texte 1">
            <a:extLst>
              <a:ext uri="{FF2B5EF4-FFF2-40B4-BE49-F238E27FC236}">
                <a16:creationId xmlns:a16="http://schemas.microsoft.com/office/drawing/2014/main" id="{A7F040F9-1F6E-4328-BAA2-7FFD2D97BB5C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539749" y="1858332"/>
            <a:ext cx="8353425" cy="1294244"/>
          </a:xfrm>
          <a:prstGeom prst="rect">
            <a:avLst/>
          </a:prstGeom>
        </p:spPr>
        <p:txBody>
          <a:bodyPr lIns="43200" anchor="t" anchorCtr="0"/>
          <a:lstStyle>
            <a:lvl1pPr algn="l">
              <a:lnSpc>
                <a:spcPts val="4400"/>
              </a:lnSpc>
              <a:defRPr sz="4800" b="1" i="0" kern="0" spc="3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CH" dirty="0"/>
              <a:t>PRESENTATION </a:t>
            </a:r>
            <a:br>
              <a:rPr lang="fr-CH" dirty="0"/>
            </a:br>
            <a:r>
              <a:rPr lang="fr-CH" dirty="0"/>
              <a:t>TITLE</a:t>
            </a:r>
            <a:endParaRPr lang="fr-FR" dirty="0"/>
          </a:p>
        </p:txBody>
      </p:sp>
      <p:cxnSp>
        <p:nvCxnSpPr>
          <p:cNvPr id="5" name="Logo orange">
            <a:extLst>
              <a:ext uri="{FF2B5EF4-FFF2-40B4-BE49-F238E27FC236}">
                <a16:creationId xmlns:a16="http://schemas.microsoft.com/office/drawing/2014/main" id="{3CC3CCC5-D9AC-4E1E-9FBD-6C7E35FDA86C}"/>
              </a:ext>
            </a:extLst>
          </p:cNvPr>
          <p:cNvCxnSpPr/>
          <p:nvPr/>
        </p:nvCxnSpPr>
        <p:spPr>
          <a:xfrm>
            <a:off x="612388" y="1838966"/>
            <a:ext cx="360040" cy="0"/>
          </a:xfrm>
          <a:prstGeom prst="line">
            <a:avLst/>
          </a:prstGeom>
          <a:ln w="76200">
            <a:solidFill>
              <a:srgbClr val="FF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Logo bleu" descr="Logo + bannière + baseligne.png">
            <a:extLst>
              <a:ext uri="{FF2B5EF4-FFF2-40B4-BE49-F238E27FC236}">
                <a16:creationId xmlns:a16="http://schemas.microsoft.com/office/drawing/2014/main" id="{D6DB081F-608A-4BA9-95B0-E248E0AEE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70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e 3">
            <a:extLst>
              <a:ext uri="{FF2B5EF4-FFF2-40B4-BE49-F238E27FC236}">
                <a16:creationId xmlns:a16="http://schemas.microsoft.com/office/drawing/2014/main" id="{CCC15F46-53BB-4794-BBB6-C69726FE8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907233"/>
            <a:ext cx="8353424" cy="366794"/>
          </a:xfrm>
          <a:prstGeom prst="rect">
            <a:avLst/>
          </a:prstGeom>
        </p:spPr>
        <p:txBody>
          <a:bodyPr lIns="43200">
            <a:normAutofit/>
          </a:bodyPr>
          <a:lstStyle>
            <a:lvl1pPr algn="l">
              <a:buNone/>
              <a:defRPr sz="2000" b="0" spc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By Mr. X, location and date</a:t>
            </a:r>
          </a:p>
        </p:txBody>
      </p:sp>
      <p:sp>
        <p:nvSpPr>
          <p:cNvPr id="14" name="Texte 2">
            <a:extLst>
              <a:ext uri="{FF2B5EF4-FFF2-40B4-BE49-F238E27FC236}">
                <a16:creationId xmlns:a16="http://schemas.microsoft.com/office/drawing/2014/main" id="{595580FE-23C1-4822-9E5F-D431A2BC25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3215060"/>
            <a:ext cx="8353425" cy="504056"/>
          </a:xfrm>
          <a:prstGeom prst="rect">
            <a:avLst/>
          </a:prstGeom>
        </p:spPr>
        <p:txBody>
          <a:bodyPr lIns="43200"/>
          <a:lstStyle>
            <a:lvl1pPr algn="l">
              <a:lnSpc>
                <a:spcPct val="80000"/>
              </a:lnSpc>
              <a:buNone/>
              <a:defRPr sz="2800" b="0" spc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CH" dirty="0"/>
              <a:t>SUB-TITLE</a:t>
            </a:r>
            <a:endParaRPr lang="fr-FR" dirty="0"/>
          </a:p>
        </p:txBody>
      </p:sp>
      <p:sp>
        <p:nvSpPr>
          <p:cNvPr id="13" name="Texte 1">
            <a:extLst>
              <a:ext uri="{FF2B5EF4-FFF2-40B4-BE49-F238E27FC236}">
                <a16:creationId xmlns:a16="http://schemas.microsoft.com/office/drawing/2014/main" id="{A7F040F9-1F6E-4328-BAA2-7FFD2D97BB5C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539749" y="1858332"/>
            <a:ext cx="8353425" cy="1294244"/>
          </a:xfrm>
          <a:prstGeom prst="rect">
            <a:avLst/>
          </a:prstGeom>
        </p:spPr>
        <p:txBody>
          <a:bodyPr lIns="43200" anchor="t" anchorCtr="0"/>
          <a:lstStyle>
            <a:lvl1pPr algn="l">
              <a:lnSpc>
                <a:spcPts val="4400"/>
              </a:lnSpc>
              <a:defRPr sz="4800" b="1" i="0" kern="0" spc="3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CH" dirty="0"/>
              <a:t>PRESENTATION </a:t>
            </a:r>
            <a:br>
              <a:rPr lang="fr-CH" dirty="0"/>
            </a:br>
            <a:r>
              <a:rPr lang="fr-CH" dirty="0"/>
              <a:t>TITLE</a:t>
            </a:r>
            <a:endParaRPr lang="fr-FR" dirty="0"/>
          </a:p>
        </p:txBody>
      </p:sp>
      <p:cxnSp>
        <p:nvCxnSpPr>
          <p:cNvPr id="26" name="Logo orange">
            <a:extLst>
              <a:ext uri="{FF2B5EF4-FFF2-40B4-BE49-F238E27FC236}">
                <a16:creationId xmlns:a16="http://schemas.microsoft.com/office/drawing/2014/main" id="{D6F88D18-ABE3-435C-9CC4-BF1845F9D176}"/>
              </a:ext>
            </a:extLst>
          </p:cNvPr>
          <p:cNvCxnSpPr/>
          <p:nvPr/>
        </p:nvCxnSpPr>
        <p:spPr>
          <a:xfrm>
            <a:off x="612388" y="1838966"/>
            <a:ext cx="360040" cy="0"/>
          </a:xfrm>
          <a:prstGeom prst="line">
            <a:avLst/>
          </a:prstGeom>
          <a:ln w="76200">
            <a:solidFill>
              <a:srgbClr val="FF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Logo bleu" descr="Logo + bannière + baseligne.png">
            <a:extLst>
              <a:ext uri="{FF2B5EF4-FFF2-40B4-BE49-F238E27FC236}">
                <a16:creationId xmlns:a16="http://schemas.microsoft.com/office/drawing/2014/main" id="{FB0DAD0B-C1A1-4B62-A7F1-84BBFD0104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50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+ Logo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id="{196CBEE5-2EC9-4566-9A4A-FEC2635A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id="{0A83D336-4051-4542-9447-107503EE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226F5-0CB7-47F7-960C-8F87E911933F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id="{A00F800A-9B39-4348-814F-5CD37F41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5" name="Titre">
            <a:extLst>
              <a:ext uri="{FF2B5EF4-FFF2-40B4-BE49-F238E27FC236}">
                <a16:creationId xmlns:a16="http://schemas.microsoft.com/office/drawing/2014/main" id="{B419B6FA-8388-4036-BC23-442E6E2D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364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78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pos="385">
          <p15:clr>
            <a:srgbClr val="547EB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e">
            <a:extLst>
              <a:ext uri="{FF2B5EF4-FFF2-40B4-BE49-F238E27FC236}">
                <a16:creationId xmlns:a16="http://schemas.microsoft.com/office/drawing/2014/main" id="{6972EFD8-89F5-4E33-BFFC-1F81E7496D8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39752" y="2139704"/>
            <a:ext cx="8353425" cy="864093"/>
          </a:xfrm>
          <a:prstGeom prst="rect">
            <a:avLst/>
          </a:prstGeom>
        </p:spPr>
        <p:txBody>
          <a:bodyPr lIns="0" tIns="0" rIns="72000" bIns="0" anchor="t" anchorCtr="0"/>
          <a:lstStyle/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THANK YOU </a:t>
            </a:r>
          </a:p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FOR YOUR ATTENTION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96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pos="385">
          <p15:clr>
            <a:srgbClr val="547EB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dita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">
            <a:extLst>
              <a:ext uri="{FF2B5EF4-FFF2-40B4-BE49-F238E27FC236}">
                <a16:creationId xmlns:a16="http://schemas.microsoft.com/office/drawing/2014/main" id="{60E5C32C-4AC1-461E-9022-738716AF7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2" y="2136140"/>
            <a:ext cx="8353425" cy="935990"/>
          </a:xfrm>
          <a:prstGeom prst="rect">
            <a:avLst/>
          </a:prstGeom>
        </p:spPr>
        <p:txBody>
          <a:bodyPr lIns="72000" tIns="0" rIns="72000" bIns="0"/>
          <a:lstStyle>
            <a:lvl1pPr>
              <a:lnSpc>
                <a:spcPct val="80000"/>
              </a:lnSpc>
              <a:defRPr sz="40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5311238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pos="385">
          <p15:clr>
            <a:srgbClr val="547EB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ogo +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e">
            <a:extLst>
              <a:ext uri="{FF2B5EF4-FFF2-40B4-BE49-F238E27FC236}">
                <a16:creationId xmlns:a16="http://schemas.microsoft.com/office/drawing/2014/main" id="{6972EFD8-89F5-4E33-BFFC-1F81E7496D8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39752" y="1584000"/>
            <a:ext cx="8353425" cy="864093"/>
          </a:xfrm>
          <a:prstGeom prst="rect">
            <a:avLst/>
          </a:prstGeom>
        </p:spPr>
        <p:txBody>
          <a:bodyPr lIns="0" tIns="0" rIns="72000" bIns="0" anchor="t" anchorCtr="0"/>
          <a:lstStyle/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Thanks</a:t>
            </a:r>
            <a:r>
              <a:rPr kumimoji="0" lang="fr-CH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for </a:t>
            </a:r>
            <a:r>
              <a:rPr kumimoji="0" lang="fr-CH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your</a:t>
            </a:r>
            <a:r>
              <a:rPr kumimoji="0" lang="fr-CH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attention!</a:t>
            </a:r>
            <a:endParaRPr kumimoji="0" lang="fr-CH" sz="4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Hope </a:t>
            </a:r>
            <a:r>
              <a:rPr kumimoji="0" lang="fr-CH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you</a:t>
            </a: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fr-CH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can</a:t>
            </a: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fr-CH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benefit</a:t>
            </a: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fr-CH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too</a:t>
            </a: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fr-CH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from</a:t>
            </a: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fr-CH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these</a:t>
            </a: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fr-CH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revolutions</a:t>
            </a: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" name="Logo bleu" descr="Logo + bannière + baseligne.png">
            <a:extLst>
              <a:ext uri="{FF2B5EF4-FFF2-40B4-BE49-F238E27FC236}">
                <a16:creationId xmlns:a16="http://schemas.microsoft.com/office/drawing/2014/main" id="{35601BCB-90CD-4348-8AEE-E627ED1A7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576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pos="385">
          <p15:clr>
            <a:srgbClr val="547EB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ogo + Edita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">
            <a:extLst>
              <a:ext uri="{FF2B5EF4-FFF2-40B4-BE49-F238E27FC236}">
                <a16:creationId xmlns:a16="http://schemas.microsoft.com/office/drawing/2014/main" id="{DBF78470-54D8-40C3-8224-B163A1B9BC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2" y="2136140"/>
            <a:ext cx="8353425" cy="935990"/>
          </a:xfrm>
          <a:prstGeom prst="rect">
            <a:avLst/>
          </a:prstGeom>
        </p:spPr>
        <p:txBody>
          <a:bodyPr lIns="72000" tIns="0" rIns="72000" bIns="0"/>
          <a:lstStyle>
            <a:lvl1pPr>
              <a:lnSpc>
                <a:spcPct val="80000"/>
              </a:lnSpc>
              <a:defRPr sz="40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" name="Logo bleu" descr="Logo + bannière + baseligne.png">
            <a:extLst>
              <a:ext uri="{FF2B5EF4-FFF2-40B4-BE49-F238E27FC236}">
                <a16:creationId xmlns:a16="http://schemas.microsoft.com/office/drawing/2014/main" id="{CED4EC6B-639C-4A5C-84D3-C1E64F4C2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pos="385">
          <p15:clr>
            <a:srgbClr val="547EB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go + Leading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e">
            <a:extLst>
              <a:ext uri="{FF2B5EF4-FFF2-40B4-BE49-F238E27FC236}">
                <a16:creationId xmlns:a16="http://schemas.microsoft.com/office/drawing/2014/main" id="{BB01FBF7-D227-46F1-8B2F-8FBD15165F3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39752" y="2139704"/>
            <a:ext cx="8353425" cy="864093"/>
          </a:xfrm>
          <a:prstGeom prst="rect">
            <a:avLst/>
          </a:prstGeom>
        </p:spPr>
        <p:txBody>
          <a:bodyPr lIns="0" tIns="0" rIns="72000" bIns="0" anchor="t" anchorCtr="0"/>
          <a:lstStyle/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LEADING INNOVATION</a:t>
            </a:r>
          </a:p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WITH CREATIVITY AND PASSION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" name="Logo bleu" descr="Logo + bannière + baseligne.png">
            <a:extLst>
              <a:ext uri="{FF2B5EF4-FFF2-40B4-BE49-F238E27FC236}">
                <a16:creationId xmlns:a16="http://schemas.microsoft.com/office/drawing/2014/main" id="{FA544F6D-E3A0-4C4B-9488-1009B7501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28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">
            <a:extLst>
              <a:ext uri="{FF2B5EF4-FFF2-40B4-BE49-F238E27FC236}">
                <a16:creationId xmlns:a16="http://schemas.microsoft.com/office/drawing/2014/main" id="{F2ECC855-4F59-45B3-9A90-CEEDFFF55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id="{5A548611-048D-4CB0-A2E2-362F807D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9EB3-2518-4863-A13B-3EAB1001F9F7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4" name="Espace réservé du pied de page">
            <a:extLst>
              <a:ext uri="{FF2B5EF4-FFF2-40B4-BE49-F238E27FC236}">
                <a16:creationId xmlns:a16="http://schemas.microsoft.com/office/drawing/2014/main" id="{2595219B-53CD-40CE-A654-8624497A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236E3D-F478-443B-9782-27E4A586D772}"/>
              </a:ext>
            </a:extLst>
          </p:cNvPr>
          <p:cNvSpPr txBox="1"/>
          <p:nvPr userDrawn="1"/>
        </p:nvSpPr>
        <p:spPr>
          <a:xfrm>
            <a:off x="259986" y="243336"/>
            <a:ext cx="3879965" cy="456414"/>
          </a:xfrm>
          <a:prstGeom prst="rect">
            <a:avLst/>
          </a:prstGeom>
          <a:noFill/>
        </p:spPr>
        <p:txBody>
          <a:bodyPr wrap="none" lIns="72000" rIns="72000" rtlCol="0" anchor="t" anchorCtr="0">
            <a:no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buClr>
                <a:srgbClr val="204288"/>
              </a:buClr>
            </a:pPr>
            <a:r>
              <a:rPr lang="en-GB" kern="0" dirty="0">
                <a:solidFill>
                  <a:schemeClr val="tx1"/>
                </a:solidFill>
                <a:latin typeface="Calibri"/>
              </a:rPr>
              <a:t>PLUMETTAZ BRANDING</a:t>
            </a:r>
          </a:p>
          <a:p>
            <a:pPr algn="l">
              <a:lnSpc>
                <a:spcPct val="80000"/>
              </a:lnSpc>
              <a:spcBef>
                <a:spcPts val="0"/>
              </a:spcBef>
              <a:buClr>
                <a:srgbClr val="204288"/>
              </a:buClr>
            </a:pPr>
            <a:r>
              <a:rPr lang="en-GB" b="1" kern="0" dirty="0">
                <a:solidFill>
                  <a:schemeClr val="tx1"/>
                </a:solidFill>
                <a:latin typeface="Calibri"/>
              </a:rPr>
              <a:t>POWERPOINT COLORS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5ABBBBE-C658-4548-90E7-97B2B7CBADFE}"/>
              </a:ext>
            </a:extLst>
          </p:cNvPr>
          <p:cNvCxnSpPr>
            <a:cxnSpLocks/>
          </p:cNvCxnSpPr>
          <p:nvPr userDrawn="1"/>
        </p:nvCxnSpPr>
        <p:spPr>
          <a:xfrm>
            <a:off x="344959" y="736401"/>
            <a:ext cx="28803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08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dirty="0" smtClean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exte principal">
            <a:extLst>
              <a:ext uri="{FF2B5EF4-FFF2-40B4-BE49-F238E27FC236}">
                <a16:creationId xmlns:a16="http://schemas.microsoft.com/office/drawing/2014/main" id="{B36AFCEA-15A1-40E4-841D-B13792C7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3817937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2pPr>
              <a:buSzPct val="90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47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id="{2E0AF2DC-5A7B-4C7C-A469-7A3845BAB5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4460915-2688-43CA-A41E-7A831D36837F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Texte principal 2">
            <a:extLst>
              <a:ext uri="{FF2B5EF4-FFF2-40B4-BE49-F238E27FC236}">
                <a16:creationId xmlns:a16="http://schemas.microsoft.com/office/drawing/2014/main" id="{DF290DB0-5C3D-4C30-B6DF-3797BAE770A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572000" y="1058861"/>
            <a:ext cx="4322763" cy="381794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1" name="Texte principal 1">
            <a:extLst>
              <a:ext uri="{FF2B5EF4-FFF2-40B4-BE49-F238E27FC236}">
                <a16:creationId xmlns:a16="http://schemas.microsoft.com/office/drawing/2014/main" id="{B36AFCEA-15A1-40E4-841D-B13792C7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58864"/>
            <a:ext cx="4320003" cy="381794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525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547EBF"/>
          </p15:clr>
        </p15:guide>
        <p15:guide id="2" pos="2835">
          <p15:clr>
            <a:srgbClr val="547EB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id="{2E0AF2DC-5A7B-4C7C-A469-7A3845BAB5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E9AFFE-03FE-4FE8-82FC-5725D9C7CE0E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Texte principal 4">
            <a:extLst>
              <a:ext uri="{FF2B5EF4-FFF2-40B4-BE49-F238E27FC236}">
                <a16:creationId xmlns:a16="http://schemas.microsoft.com/office/drawing/2014/main" id="{DF290DB0-5C3D-4C30-B6DF-3797BAE770A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572001" y="1851673"/>
            <a:ext cx="4322763" cy="302513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1" name="Texte principal 3">
            <a:extLst>
              <a:ext uri="{FF2B5EF4-FFF2-40B4-BE49-F238E27FC236}">
                <a16:creationId xmlns:a16="http://schemas.microsoft.com/office/drawing/2014/main" id="{B36AFCEA-15A1-40E4-841D-B13792C7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4" y="1851669"/>
            <a:ext cx="4319586" cy="302513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3" name="Texte principal 2">
            <a:extLst>
              <a:ext uri="{FF2B5EF4-FFF2-40B4-BE49-F238E27FC236}">
                <a16:creationId xmlns:a16="http://schemas.microsoft.com/office/drawing/2014/main" id="{05F3D58C-1D35-4F8C-95C0-23BBFEF258B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572000" y="1059186"/>
            <a:ext cx="4248000" cy="792484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  <a:endParaRPr lang="en-GB" dirty="0"/>
          </a:p>
        </p:txBody>
      </p:sp>
      <p:sp>
        <p:nvSpPr>
          <p:cNvPr id="12" name="Texte principal 1">
            <a:extLst>
              <a:ext uri="{FF2B5EF4-FFF2-40B4-BE49-F238E27FC236}">
                <a16:creationId xmlns:a16="http://schemas.microsoft.com/office/drawing/2014/main" id="{F444ED9E-D886-47E3-9A0A-F91102CC0D9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52414" y="1059185"/>
            <a:ext cx="4248149" cy="792484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35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547EBF"/>
          </p15:clr>
        </p15:guide>
        <p15:guide id="2" pos="2835">
          <p15:clr>
            <a:srgbClr val="547EB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id="{2E0AF2DC-5A7B-4C7C-A469-7A3845BAB5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4A986F-F568-4863-9DFD-AC65DBC2A712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pour une image 2">
            <a:extLst>
              <a:ext uri="{FF2B5EF4-FFF2-40B4-BE49-F238E27FC236}">
                <a16:creationId xmlns:a16="http://schemas.microsoft.com/office/drawing/2014/main" id="{F277490C-3B49-4560-A56F-3D9AA8F99D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43289" y="1851667"/>
            <a:ext cx="4176712" cy="2952107"/>
          </a:xfrm>
        </p:spPr>
        <p:txBody>
          <a:bodyPr/>
          <a:lstStyle/>
          <a:p>
            <a:endParaRPr lang="fr-CH"/>
          </a:p>
        </p:txBody>
      </p:sp>
      <p:sp>
        <p:nvSpPr>
          <p:cNvPr id="4" name="Espace réservé pour une image 1">
            <a:extLst>
              <a:ext uri="{FF2B5EF4-FFF2-40B4-BE49-F238E27FC236}">
                <a16:creationId xmlns:a16="http://schemas.microsoft.com/office/drawing/2014/main" id="{5D1057CC-C56D-40B8-80F3-E36F6995F4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3850" y="1851667"/>
            <a:ext cx="4176713" cy="2952107"/>
          </a:xfrm>
        </p:spPr>
        <p:txBody>
          <a:bodyPr/>
          <a:lstStyle/>
          <a:p>
            <a:endParaRPr lang="fr-CH"/>
          </a:p>
        </p:txBody>
      </p:sp>
      <p:sp>
        <p:nvSpPr>
          <p:cNvPr id="13" name="Texte principal 2">
            <a:extLst>
              <a:ext uri="{FF2B5EF4-FFF2-40B4-BE49-F238E27FC236}">
                <a16:creationId xmlns:a16="http://schemas.microsoft.com/office/drawing/2014/main" id="{05F3D58C-1D35-4F8C-95C0-23BBFEF258B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572001" y="1059186"/>
            <a:ext cx="4247999" cy="792484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  <a:endParaRPr lang="en-GB" dirty="0"/>
          </a:p>
        </p:txBody>
      </p:sp>
      <p:sp>
        <p:nvSpPr>
          <p:cNvPr id="12" name="Texte principal 1">
            <a:extLst>
              <a:ext uri="{FF2B5EF4-FFF2-40B4-BE49-F238E27FC236}">
                <a16:creationId xmlns:a16="http://schemas.microsoft.com/office/drawing/2014/main" id="{F444ED9E-D886-47E3-9A0A-F91102CC0D9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50828" y="1059185"/>
            <a:ext cx="4249736" cy="792484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645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547EBF"/>
          </p15:clr>
        </p15:guide>
        <p15:guide id="2" pos="2835">
          <p15:clr>
            <a:srgbClr val="547EB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id="{2E0AF2DC-5A7B-4C7C-A469-7A3845BAB5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619DBF7-66A7-4D56-B033-DB8CBDD94411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Espace réservé pour une image">
            <a:extLst>
              <a:ext uri="{FF2B5EF4-FFF2-40B4-BE49-F238E27FC236}">
                <a16:creationId xmlns:a16="http://schemas.microsoft.com/office/drawing/2014/main" id="{5C3227F9-BC40-4D18-B555-BEB92D3DEF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39" y="1131892"/>
            <a:ext cx="4176712" cy="3671887"/>
          </a:xfrm>
        </p:spPr>
        <p:txBody>
          <a:bodyPr/>
          <a:lstStyle/>
          <a:p>
            <a:endParaRPr lang="fr-CH"/>
          </a:p>
        </p:txBody>
      </p:sp>
      <p:sp>
        <p:nvSpPr>
          <p:cNvPr id="11" name="Texte principal">
            <a:extLst>
              <a:ext uri="{FF2B5EF4-FFF2-40B4-BE49-F238E27FC236}">
                <a16:creationId xmlns:a16="http://schemas.microsoft.com/office/drawing/2014/main" id="{B36AFCEA-15A1-40E4-841D-B13792C7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8863"/>
            <a:ext cx="4320483" cy="381794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854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547EBF"/>
          </p15:clr>
        </p15:guide>
        <p15:guide id="2" pos="2835">
          <p15:clr>
            <a:srgbClr val="547EB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id="{2E0AF2DC-5A7B-4C7C-A469-7A3845BAB5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04042A-6DCB-415D-AFE2-352BD347CDE7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Espace réservé pour une image">
            <a:extLst>
              <a:ext uri="{FF2B5EF4-FFF2-40B4-BE49-F238E27FC236}">
                <a16:creationId xmlns:a16="http://schemas.microsoft.com/office/drawing/2014/main" id="{5C3227F9-BC40-4D18-B555-BEB92D3DEF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3851" y="1134409"/>
            <a:ext cx="4176712" cy="3671887"/>
          </a:xfrm>
        </p:spPr>
        <p:txBody>
          <a:bodyPr/>
          <a:lstStyle/>
          <a:p>
            <a:endParaRPr lang="fr-CH"/>
          </a:p>
        </p:txBody>
      </p:sp>
      <p:sp>
        <p:nvSpPr>
          <p:cNvPr id="11" name="Texte principal">
            <a:extLst>
              <a:ext uri="{FF2B5EF4-FFF2-40B4-BE49-F238E27FC236}">
                <a16:creationId xmlns:a16="http://schemas.microsoft.com/office/drawing/2014/main" id="{B36AFCEA-15A1-40E4-841D-B13792C7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058863"/>
            <a:ext cx="4321175" cy="381794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1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547EBF"/>
          </p15:clr>
        </p15:guide>
        <p15:guide id="2" pos="2835">
          <p15:clr>
            <a:srgbClr val="547EB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id="{6D2FF662-F0A1-42FA-B535-FCDDA7E3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id="{41EEB898-4D07-4941-8370-AF8BC779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CAF9-667A-413B-BA72-D9F9110E1A01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id="{856B9F3F-5EDC-49C1-82B8-C9E1B901A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61262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nd gris"/>
          <p:cNvSpPr/>
          <p:nvPr userDrawn="1"/>
        </p:nvSpPr>
        <p:spPr>
          <a:xfrm>
            <a:off x="251520" y="195267"/>
            <a:ext cx="8640960" cy="4681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Pied de page - Numéro slide">
            <a:extLst>
              <a:ext uri="{FF2B5EF4-FFF2-40B4-BE49-F238E27FC236}">
                <a16:creationId xmlns:a16="http://schemas.microsoft.com/office/drawing/2014/main" id="{BE22A00D-5CA0-4822-BBF3-4C31F1A55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448" y="4876800"/>
            <a:ext cx="288032" cy="266700"/>
          </a:xfrm>
          <a:prstGeom prst="rect">
            <a:avLst/>
          </a:prstGeom>
          <a:ln>
            <a:noFill/>
          </a:ln>
        </p:spPr>
        <p:txBody>
          <a:bodyPr wrap="none" lIns="0" tIns="0" rIns="72000" bIns="0" anchor="ctr"/>
          <a:lstStyle>
            <a:lvl1pPr algn="r">
              <a:defRPr sz="8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 Light" pitchFamily="34" charset="0"/>
              </a:defRPr>
            </a:lvl1pPr>
          </a:lstStyle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Pied de page - Date">
            <a:extLst>
              <a:ext uri="{FF2B5EF4-FFF2-40B4-BE49-F238E27FC236}">
                <a16:creationId xmlns:a16="http://schemas.microsoft.com/office/drawing/2014/main" id="{5FF60828-44F8-49C7-B713-068EA300F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34182" y="4876800"/>
            <a:ext cx="741111" cy="26670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/>
          <a:lstStyle>
            <a:lvl1pPr algn="r">
              <a:defRPr lang="fr-FR" sz="8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 Light" pitchFamily="34" charset="0"/>
              </a:defRPr>
            </a:lvl1pPr>
          </a:lstStyle>
          <a:p>
            <a:fld id="{37154F9E-28B7-4A02-86DB-CFE0E0CC550F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18" name="Pied de page - Titre présentation">
            <a:extLst>
              <a:ext uri="{FF2B5EF4-FFF2-40B4-BE49-F238E27FC236}">
                <a16:creationId xmlns:a16="http://schemas.microsoft.com/office/drawing/2014/main" id="{C769F07A-F70A-4107-B367-3155E9361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274" y="4876800"/>
            <a:ext cx="7051033" cy="266700"/>
          </a:xfrm>
          <a:prstGeom prst="rect">
            <a:avLst/>
          </a:prstGeom>
        </p:spPr>
        <p:txBody>
          <a:bodyPr wrap="none" lIns="72000" tIns="0" rIns="0" bIns="0" anchor="ctr"/>
          <a:lstStyle>
            <a:lvl1pPr>
              <a:defRPr sz="8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2" name="Titre slide">
            <a:extLst>
              <a:ext uri="{FF2B5EF4-FFF2-40B4-BE49-F238E27FC236}">
                <a16:creationId xmlns:a16="http://schemas.microsoft.com/office/drawing/2014/main" id="{5DEAB67F-93C6-49C8-94C7-AF0E322E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87" y="315111"/>
            <a:ext cx="4312013" cy="456414"/>
          </a:xfrm>
          <a:prstGeom prst="rect">
            <a:avLst/>
          </a:prstGeom>
        </p:spPr>
        <p:txBody>
          <a:bodyPr vert="horz" lIns="72000" tIns="45720" rIns="72000" bIns="45720" rtlCol="0" anchor="b" anchorCtr="0">
            <a:noAutofit/>
          </a:bodyPr>
          <a:lstStyle/>
          <a:p>
            <a:r>
              <a:rPr lang="fr-FR" dirty="0"/>
              <a:t>Modifiez le style du texte</a:t>
            </a:r>
          </a:p>
        </p:txBody>
      </p:sp>
      <p:sp>
        <p:nvSpPr>
          <p:cNvPr id="9" name="Texte principal">
            <a:extLst>
              <a:ext uri="{FF2B5EF4-FFF2-40B4-BE49-F238E27FC236}">
                <a16:creationId xmlns:a16="http://schemas.microsoft.com/office/drawing/2014/main" id="{403F37B6-FB54-4910-B6AF-33022393B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7" y="1058867"/>
            <a:ext cx="8642349" cy="3817937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pic>
        <p:nvPicPr>
          <p:cNvPr id="7" name="Logo bleu" descr="banner vide.png">
            <a:extLst>
              <a:ext uri="{FF2B5EF4-FFF2-40B4-BE49-F238E27FC236}">
                <a16:creationId xmlns:a16="http://schemas.microsoft.com/office/drawing/2014/main" id="{7B71E794-F22E-4FE3-BF00-8BC950269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/>
          <a:srcRect l="39526" t="44593" r="38638" b="40878"/>
          <a:stretch/>
        </p:blipFill>
        <p:spPr>
          <a:xfrm>
            <a:off x="250827" y="1"/>
            <a:ext cx="360735" cy="339502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3A6CC88-113A-47F9-88DC-44722A3BD472}"/>
              </a:ext>
            </a:extLst>
          </p:cNvPr>
          <p:cNvCxnSpPr>
            <a:cxnSpLocks/>
          </p:cNvCxnSpPr>
          <p:nvPr userDrawn="1"/>
        </p:nvCxnSpPr>
        <p:spPr>
          <a:xfrm>
            <a:off x="344959" y="736401"/>
            <a:ext cx="28803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2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8" r:id="rId15"/>
    <p:sldLayoutId id="2147484059" r:id="rId16"/>
    <p:sldLayoutId id="2147484060" r:id="rId17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fr-FR" sz="1800" b="0" kern="0" baseline="0" dirty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204288"/>
        </a:buClr>
        <a:buFont typeface="Arial" charset="0"/>
        <a:buNone/>
        <a:defRPr sz="1800" b="0">
          <a:solidFill>
            <a:schemeClr val="tx1"/>
          </a:solidFill>
          <a:latin typeface="+mn-lt"/>
          <a:ea typeface="+mn-ea"/>
          <a:cs typeface="+mn-cs"/>
        </a:defRPr>
      </a:lvl1pPr>
      <a:lvl2pPr marL="182558" indent="-1777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Calibri" panose="020F0502020204030204" pitchFamily="34" charset="0"/>
        <a:buChar char="▪"/>
        <a:defRPr sz="1600" b="0">
          <a:solidFill>
            <a:schemeClr val="tx1"/>
          </a:solidFill>
          <a:latin typeface="+mn-lt"/>
        </a:defRPr>
      </a:lvl2pPr>
      <a:lvl3pPr marL="449251" indent="-1825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Calibri" panose="020F0502020204030204" pitchFamily="34" charset="0"/>
        <a:buChar char="▪"/>
        <a:defRPr sz="1400" b="0">
          <a:solidFill>
            <a:schemeClr val="tx1"/>
          </a:solidFill>
          <a:latin typeface="+mn-lt"/>
        </a:defRPr>
      </a:lvl3pPr>
      <a:lvl4pPr marL="715945" indent="-1746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Calibri" panose="020F0502020204030204" pitchFamily="34" charset="0"/>
        <a:buChar char="▪"/>
        <a:defRPr sz="1300" b="0">
          <a:solidFill>
            <a:schemeClr val="tx1"/>
          </a:solidFill>
          <a:latin typeface="+mn-lt"/>
        </a:defRPr>
      </a:lvl4pPr>
      <a:lvl5pPr marL="982638" indent="-1746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Calibri" panose="020F0502020204030204" pitchFamily="34" charset="0"/>
        <a:buChar char="▪"/>
        <a:defRPr sz="1200" b="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59">
          <p15:clr>
            <a:srgbClr val="FBAE40"/>
          </p15:clr>
        </p15:guide>
        <p15:guide id="5" orient="horz" pos="3072">
          <p15:clr>
            <a:srgbClr val="FBAE40"/>
          </p15:clr>
        </p15:guide>
        <p15:guide id="6" orient="horz" pos="123">
          <p15:clr>
            <a:srgbClr val="FBAE40"/>
          </p15:clr>
        </p15:guide>
        <p15:guide id="7" orient="horz" pos="667">
          <p15:clr>
            <a:srgbClr val="FBAE40"/>
          </p15:clr>
        </p15:guide>
        <p15:guide id="8" orient="horz" pos="1892">
          <p15:clr>
            <a:srgbClr val="547EBF"/>
          </p15:clr>
        </p15:guide>
        <p15:guide id="9" pos="204">
          <p15:clr>
            <a:srgbClr val="547EBF"/>
          </p15:clr>
        </p15:guide>
        <p15:guide id="10" pos="5556">
          <p15:clr>
            <a:srgbClr val="547EBF"/>
          </p15:clr>
        </p15:guide>
        <p15:guide id="11" orient="horz" pos="713">
          <p15:clr>
            <a:srgbClr val="547EBF"/>
          </p15:clr>
        </p15:guide>
        <p15:guide id="12" orient="horz" pos="3026">
          <p15:clr>
            <a:srgbClr val="547EBF"/>
          </p15:clr>
        </p15:guide>
        <p15:guide id="13" orient="horz" pos="3162">
          <p15:clr>
            <a:srgbClr val="A4A3A4"/>
          </p15:clr>
        </p15:guide>
        <p15:guide id="14" orient="horz" pos="486">
          <p15:clr>
            <a:srgbClr val="FBAE40"/>
          </p15:clr>
        </p15:guide>
        <p15:guide id="15" pos="5603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www.plumettaz.com">
            <a:extLst>
              <a:ext uri="{FF2B5EF4-FFF2-40B4-BE49-F238E27FC236}">
                <a16:creationId xmlns:a16="http://schemas.microsoft.com/office/drawing/2014/main" id="{8306031F-9D76-4A68-B5D7-4F0F1D1EDE58}"/>
              </a:ext>
            </a:extLst>
          </p:cNvPr>
          <p:cNvSpPr txBox="1"/>
          <p:nvPr/>
        </p:nvSpPr>
        <p:spPr>
          <a:xfrm>
            <a:off x="7502376" y="4865259"/>
            <a:ext cx="1390103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www.plumettaz.com</a:t>
            </a:r>
          </a:p>
        </p:txBody>
      </p:sp>
      <p:cxnSp>
        <p:nvCxnSpPr>
          <p:cNvPr id="20" name="Trait orange">
            <a:extLst>
              <a:ext uri="{FF2B5EF4-FFF2-40B4-BE49-F238E27FC236}">
                <a16:creationId xmlns:a16="http://schemas.microsoft.com/office/drawing/2014/main" id="{8E05C56C-286D-49E5-A97F-4CED72BAB59C}"/>
              </a:ext>
            </a:extLst>
          </p:cNvPr>
          <p:cNvCxnSpPr/>
          <p:nvPr/>
        </p:nvCxnSpPr>
        <p:spPr>
          <a:xfrm flipH="1" flipV="1">
            <a:off x="251521" y="5013484"/>
            <a:ext cx="72007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Fond gris">
            <a:extLst>
              <a:ext uri="{FF2B5EF4-FFF2-40B4-BE49-F238E27FC236}">
                <a16:creationId xmlns:a16="http://schemas.microsoft.com/office/drawing/2014/main" id="{CB86B3E7-77BC-4506-8D47-3A5BFB6D8E94}"/>
              </a:ext>
            </a:extLst>
          </p:cNvPr>
          <p:cNvSpPr/>
          <p:nvPr/>
        </p:nvSpPr>
        <p:spPr>
          <a:xfrm>
            <a:off x="251520" y="195482"/>
            <a:ext cx="8640960" cy="4680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84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5" r:id="rId2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fr-FR" sz="1800" b="0" kern="0" baseline="0" dirty="0">
          <a:solidFill>
            <a:srgbClr val="A1A2A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204288"/>
        </a:buClr>
        <a:buFont typeface="Arial" charset="0"/>
        <a:buNone/>
        <a:defRPr sz="1800" b="0">
          <a:solidFill>
            <a:schemeClr val="tx1"/>
          </a:solidFill>
          <a:latin typeface="+mn-lt"/>
          <a:ea typeface="+mn-ea"/>
          <a:cs typeface="+mn-cs"/>
        </a:defRPr>
      </a:lvl1pPr>
      <a:lvl2pPr marL="182563" indent="-1778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600" b="0">
          <a:solidFill>
            <a:schemeClr val="tx1"/>
          </a:solidFill>
          <a:latin typeface="+mn-lt"/>
        </a:defRPr>
      </a:lvl2pPr>
      <a:lvl3pPr marL="449263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400" b="0">
          <a:solidFill>
            <a:schemeClr val="tx1"/>
          </a:solidFill>
          <a:latin typeface="+mn-lt"/>
        </a:defRPr>
      </a:lvl3pPr>
      <a:lvl4pPr marL="715963" indent="-1746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300" b="0">
          <a:solidFill>
            <a:schemeClr val="tx1"/>
          </a:solidFill>
          <a:latin typeface="+mn-lt"/>
        </a:defRPr>
      </a:lvl4pPr>
      <a:lvl5pPr marL="982663" indent="-1746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2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58">
          <p15:clr>
            <a:srgbClr val="FBAE40"/>
          </p15:clr>
        </p15:guide>
        <p15:guide id="5" orient="horz" pos="3072">
          <p15:clr>
            <a:srgbClr val="FBAE40"/>
          </p15:clr>
        </p15:guide>
        <p15:guide id="6" orient="horz" pos="123">
          <p15:clr>
            <a:srgbClr val="FBAE40"/>
          </p15:clr>
        </p15:guide>
        <p15:guide id="8" orient="horz" pos="1847">
          <p15:clr>
            <a:srgbClr val="547EBF"/>
          </p15:clr>
        </p15:guide>
        <p15:guide id="13" orient="horz" pos="3162">
          <p15:clr>
            <a:srgbClr val="FBAE40"/>
          </p15:clr>
        </p15:guide>
        <p15:guide id="15" pos="5602">
          <p15:clr>
            <a:srgbClr val="FBAE40"/>
          </p15:clr>
        </p15:guide>
        <p15:guide id="16" pos="385">
          <p15:clr>
            <a:srgbClr val="547EBF"/>
          </p15:clr>
        </p15:guide>
        <p15:guide id="17" pos="340">
          <p15:clr>
            <a:srgbClr val="FBAE40"/>
          </p15:clr>
        </p15:guide>
        <p15:guide id="18" orient="horz" pos="2210">
          <p15:clr>
            <a:srgbClr val="547EBF"/>
          </p15:clr>
        </p15:guide>
        <p15:guide id="19" orient="horz" pos="2663">
          <p15:clr>
            <a:srgbClr val="547EBF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ordonnées">
            <a:extLst>
              <a:ext uri="{FF2B5EF4-FFF2-40B4-BE49-F238E27FC236}">
                <a16:creationId xmlns:a16="http://schemas.microsoft.com/office/drawing/2014/main" id="{9833F0BC-ECB7-44ED-A97A-1880C8FA39CE}"/>
              </a:ext>
            </a:extLst>
          </p:cNvPr>
          <p:cNvSpPr/>
          <p:nvPr userDrawn="1"/>
        </p:nvSpPr>
        <p:spPr>
          <a:xfrm>
            <a:off x="539552" y="4884848"/>
            <a:ext cx="8352928" cy="241092"/>
          </a:xfrm>
          <a:prstGeom prst="rect">
            <a:avLst/>
          </a:prstGeom>
        </p:spPr>
        <p:txBody>
          <a:bodyPr wrap="square" lIns="72000" rIns="72000" bIns="0">
            <a:spAutoFit/>
          </a:bodyPr>
          <a:lstStyle/>
          <a:p>
            <a:pPr algn="l" rtl="0"/>
            <a:r>
              <a:rPr lang="fr-FR" sz="1900" kern="1200" baseline="30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Plumettaz S.A. | Route de la </a:t>
            </a:r>
            <a:r>
              <a:rPr lang="fr-FR" sz="1900" kern="1200" baseline="30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Gribannaz</a:t>
            </a:r>
            <a:r>
              <a:rPr lang="fr-FR" sz="1900" kern="1200" baseline="30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7 | 1880 Bex – </a:t>
            </a:r>
            <a:r>
              <a:rPr lang="fr-FR" sz="1900" kern="1200" baseline="30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Switzerland</a:t>
            </a:r>
            <a:r>
              <a:rPr lang="fr-FR" sz="1900" kern="1200" baseline="30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| T +41 24 463 06 06 | info@plumettaz.com</a:t>
            </a:r>
          </a:p>
        </p:txBody>
      </p:sp>
      <p:sp>
        <p:nvSpPr>
          <p:cNvPr id="6" name="www.plumettaz.com">
            <a:extLst>
              <a:ext uri="{FF2B5EF4-FFF2-40B4-BE49-F238E27FC236}">
                <a16:creationId xmlns:a16="http://schemas.microsoft.com/office/drawing/2014/main" id="{B58B918D-9344-453C-9823-53319A093EA0}"/>
              </a:ext>
            </a:extLst>
          </p:cNvPr>
          <p:cNvSpPr/>
          <p:nvPr userDrawn="1"/>
        </p:nvSpPr>
        <p:spPr>
          <a:xfrm>
            <a:off x="539552" y="4694667"/>
            <a:ext cx="1653803" cy="287258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rtl="0"/>
            <a:r>
              <a:rPr lang="fr-FR" sz="1900" b="1" kern="1200" baseline="30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www.plumettaz.com</a:t>
            </a:r>
          </a:p>
        </p:txBody>
      </p:sp>
      <p:sp>
        <p:nvSpPr>
          <p:cNvPr id="7" name="Fond gris">
            <a:extLst>
              <a:ext uri="{FF2B5EF4-FFF2-40B4-BE49-F238E27FC236}">
                <a16:creationId xmlns:a16="http://schemas.microsoft.com/office/drawing/2014/main" id="{49186F02-1B4C-46A1-940B-D6DEC0FEA9E6}"/>
              </a:ext>
            </a:extLst>
          </p:cNvPr>
          <p:cNvSpPr/>
          <p:nvPr userDrawn="1"/>
        </p:nvSpPr>
        <p:spPr>
          <a:xfrm>
            <a:off x="251520" y="195486"/>
            <a:ext cx="8640960" cy="43924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C04FFE0-25F6-4FFE-AE4D-52D84E3BC976}"/>
              </a:ext>
            </a:extLst>
          </p:cNvPr>
          <p:cNvCxnSpPr>
            <a:cxnSpLocks/>
          </p:cNvCxnSpPr>
          <p:nvPr userDrawn="1"/>
        </p:nvCxnSpPr>
        <p:spPr>
          <a:xfrm>
            <a:off x="611560" y="4689780"/>
            <a:ext cx="2160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60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3" r:id="rId4"/>
    <p:sldLayoutId id="2147484074" r:id="rId5"/>
    <p:sldLayoutId id="2147484075" r:id="rId6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fr-FR" sz="1800" b="0" kern="0" baseline="0" dirty="0">
          <a:solidFill>
            <a:srgbClr val="A1A2A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204288"/>
        </a:buClr>
        <a:buFont typeface="Arial" charset="0"/>
        <a:buNone/>
        <a:defRPr sz="1800" b="0">
          <a:solidFill>
            <a:schemeClr val="tx1"/>
          </a:solidFill>
          <a:latin typeface="+mn-lt"/>
          <a:ea typeface="+mn-ea"/>
          <a:cs typeface="+mn-cs"/>
        </a:defRPr>
      </a:lvl1pPr>
      <a:lvl2pPr marL="182558" indent="-177796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600" b="0">
          <a:solidFill>
            <a:schemeClr val="tx1"/>
          </a:solidFill>
          <a:latin typeface="+mn-lt"/>
        </a:defRPr>
      </a:lvl2pPr>
      <a:lvl3pPr marL="449251" indent="-18255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400" b="0">
          <a:solidFill>
            <a:schemeClr val="tx1"/>
          </a:solidFill>
          <a:latin typeface="+mn-lt"/>
        </a:defRPr>
      </a:lvl3pPr>
      <a:lvl4pPr marL="715945" indent="-17462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300" b="0">
          <a:solidFill>
            <a:schemeClr val="tx1"/>
          </a:solidFill>
          <a:latin typeface="+mn-lt"/>
        </a:defRPr>
      </a:lvl4pPr>
      <a:lvl5pPr marL="982638" indent="-17462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200" b="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59">
          <p15:clr>
            <a:srgbClr val="FBAE40"/>
          </p15:clr>
        </p15:guide>
        <p15:guide id="5" orient="horz" pos="3026">
          <p15:clr>
            <a:srgbClr val="FBAE40"/>
          </p15:clr>
        </p15:guide>
        <p15:guide id="6" orient="horz" pos="123">
          <p15:clr>
            <a:srgbClr val="FBAE40"/>
          </p15:clr>
        </p15:guide>
        <p15:guide id="8" orient="horz" pos="1892">
          <p15:clr>
            <a:srgbClr val="547EBF"/>
          </p15:clr>
        </p15:guide>
        <p15:guide id="9" pos="385">
          <p15:clr>
            <a:srgbClr val="547EBF"/>
          </p15:clr>
        </p15:guide>
        <p15:guide id="13" orient="horz" pos="3162">
          <p15:clr>
            <a:srgbClr val="FBAE40"/>
          </p15:clr>
        </p15:guide>
        <p15:guide id="15" pos="5603">
          <p15:clr>
            <a:srgbClr val="FBAE40"/>
          </p15:clr>
        </p15:guide>
        <p15:guide id="16" pos="340">
          <p15:clr>
            <a:srgbClr val="FBAE40"/>
          </p15:clr>
        </p15:guide>
        <p15:guide id="17" orient="horz" pos="2890">
          <p15:clr>
            <a:srgbClr val="FBAE4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nd gris"/>
          <p:cNvSpPr/>
          <p:nvPr userDrawn="1"/>
        </p:nvSpPr>
        <p:spPr>
          <a:xfrm>
            <a:off x="251520" y="195263"/>
            <a:ext cx="8640960" cy="4681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C6CEE4C-116A-44FA-B2B7-0C87C5FF5DAD}"/>
              </a:ext>
            </a:extLst>
          </p:cNvPr>
          <p:cNvSpPr/>
          <p:nvPr userDrawn="1"/>
        </p:nvSpPr>
        <p:spPr>
          <a:xfrm>
            <a:off x="468000" y="3850625"/>
            <a:ext cx="4208534" cy="905168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bg2">
                <a:lumMod val="95000"/>
              </a:schemeClr>
            </a:bgClr>
          </a:pattFill>
          <a:ln w="1270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H" sz="1000" dirty="0" err="1">
              <a:solidFill>
                <a:schemeClr val="bg1"/>
              </a:solidFill>
            </a:endParaRPr>
          </a:p>
        </p:txBody>
      </p:sp>
      <p:sp>
        <p:nvSpPr>
          <p:cNvPr id="11" name="Pied de page - Numéro slide">
            <a:extLst>
              <a:ext uri="{FF2B5EF4-FFF2-40B4-BE49-F238E27FC236}">
                <a16:creationId xmlns:a16="http://schemas.microsoft.com/office/drawing/2014/main" id="{BE22A00D-5CA0-4822-BBF3-4C31F1A55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448" y="4876800"/>
            <a:ext cx="288032" cy="266700"/>
          </a:xfrm>
          <a:prstGeom prst="rect">
            <a:avLst/>
          </a:prstGeom>
          <a:ln>
            <a:noFill/>
          </a:ln>
        </p:spPr>
        <p:txBody>
          <a:bodyPr wrap="none" lIns="0" tIns="0" rIns="72000" bIns="0" anchor="ctr"/>
          <a:lstStyle>
            <a:lvl1pPr algn="r">
              <a:defRPr sz="8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 Light" pitchFamily="34" charset="0"/>
              </a:defRPr>
            </a:lvl1pPr>
          </a:lstStyle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Pied de page - Date">
            <a:extLst>
              <a:ext uri="{FF2B5EF4-FFF2-40B4-BE49-F238E27FC236}">
                <a16:creationId xmlns:a16="http://schemas.microsoft.com/office/drawing/2014/main" id="{5FF60828-44F8-49C7-B713-068EA300F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34179" y="4876800"/>
            <a:ext cx="741111" cy="26670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/>
          <a:lstStyle>
            <a:lvl1pPr algn="r">
              <a:defRPr lang="fr-FR" sz="8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 Light" pitchFamily="34" charset="0"/>
              </a:defRPr>
            </a:lvl1pPr>
          </a:lstStyle>
          <a:p>
            <a:fld id="{DF6340EF-B253-4F70-A562-5B320F713482}" type="datetime1">
              <a:rPr lang="fr-FR" smtClean="0"/>
              <a:t>08/08/2022</a:t>
            </a:fld>
            <a:endParaRPr lang="fr-CH" dirty="0"/>
          </a:p>
        </p:txBody>
      </p:sp>
      <p:sp>
        <p:nvSpPr>
          <p:cNvPr id="18" name="Pied de page - Titre présentation">
            <a:extLst>
              <a:ext uri="{FF2B5EF4-FFF2-40B4-BE49-F238E27FC236}">
                <a16:creationId xmlns:a16="http://schemas.microsoft.com/office/drawing/2014/main" id="{C769F07A-F70A-4107-B367-3155E9361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271" y="4876800"/>
            <a:ext cx="7051033" cy="266700"/>
          </a:xfrm>
          <a:prstGeom prst="rect">
            <a:avLst/>
          </a:prstGeom>
        </p:spPr>
        <p:txBody>
          <a:bodyPr wrap="none" lIns="72000" tIns="0" rIns="0" bIns="0" anchor="ctr"/>
          <a:lstStyle>
            <a:lvl1pPr>
              <a:defRPr sz="8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36" name="ZoneTexte 10">
            <a:extLst>
              <a:ext uri="{FF2B5EF4-FFF2-40B4-BE49-F238E27FC236}">
                <a16:creationId xmlns:a16="http://schemas.microsoft.com/office/drawing/2014/main" id="{BE386618-CEA8-4964-BB8D-EBD00CA033BA}"/>
              </a:ext>
            </a:extLst>
          </p:cNvPr>
          <p:cNvSpPr txBox="1"/>
          <p:nvPr userDrawn="1"/>
        </p:nvSpPr>
        <p:spPr>
          <a:xfrm>
            <a:off x="7659115" y="3822995"/>
            <a:ext cx="1233365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b="0" kern="0" dirty="0">
                <a:solidFill>
                  <a:srgbClr val="204288"/>
                </a:solidFill>
                <a:latin typeface="Calibri"/>
              </a:rPr>
              <a:t>R:51 - V:153 - B:255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Hypertext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link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30" name="ZoneTexte 9">
            <a:extLst>
              <a:ext uri="{FF2B5EF4-FFF2-40B4-BE49-F238E27FC236}">
                <a16:creationId xmlns:a16="http://schemas.microsoft.com/office/drawing/2014/main" id="{BFBCD1BB-A301-42BE-952F-2CB1AD1076D5}"/>
              </a:ext>
            </a:extLst>
          </p:cNvPr>
          <p:cNvSpPr txBox="1"/>
          <p:nvPr userDrawn="1"/>
        </p:nvSpPr>
        <p:spPr>
          <a:xfrm>
            <a:off x="1224193" y="3826634"/>
            <a:ext cx="1979807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R:195 - V:155 - B:130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rgbClr val="204288"/>
                </a:solidFill>
                <a:latin typeface="Calibri"/>
              </a:rPr>
              <a:t>not available in the color theme</a:t>
            </a:r>
            <a:endParaRPr lang="fr-CH" sz="700" b="1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endParaRPr lang="fr-CH" sz="8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33" name="ZoneTexte 8">
            <a:extLst>
              <a:ext uri="{FF2B5EF4-FFF2-40B4-BE49-F238E27FC236}">
                <a16:creationId xmlns:a16="http://schemas.microsoft.com/office/drawing/2014/main" id="{F5EE46D7-A125-4596-A166-53A82B795670}"/>
              </a:ext>
            </a:extLst>
          </p:cNvPr>
          <p:cNvSpPr txBox="1"/>
          <p:nvPr userDrawn="1"/>
        </p:nvSpPr>
        <p:spPr>
          <a:xfrm>
            <a:off x="7638796" y="2810529"/>
            <a:ext cx="1261886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R:186 - V:220 - B:230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</p:txBody>
      </p:sp>
      <p:sp>
        <p:nvSpPr>
          <p:cNvPr id="29" name="ZoneTexte 7">
            <a:extLst>
              <a:ext uri="{FF2B5EF4-FFF2-40B4-BE49-F238E27FC236}">
                <a16:creationId xmlns:a16="http://schemas.microsoft.com/office/drawing/2014/main" id="{08682590-1070-45E6-A15C-D0D98A684194}"/>
              </a:ext>
            </a:extLst>
          </p:cNvPr>
          <p:cNvSpPr txBox="1"/>
          <p:nvPr userDrawn="1"/>
        </p:nvSpPr>
        <p:spPr>
          <a:xfrm>
            <a:off x="5374961" y="2813367"/>
            <a:ext cx="1300255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R:153 - V:166 - B:190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</p:txBody>
      </p:sp>
      <p:sp>
        <p:nvSpPr>
          <p:cNvPr id="26" name="ZoneTexte 6">
            <a:extLst>
              <a:ext uri="{FF2B5EF4-FFF2-40B4-BE49-F238E27FC236}">
                <a16:creationId xmlns:a16="http://schemas.microsoft.com/office/drawing/2014/main" id="{672ED706-5643-4EDD-9C97-5D8D18177B9F}"/>
              </a:ext>
            </a:extLst>
          </p:cNvPr>
          <p:cNvSpPr txBox="1"/>
          <p:nvPr userDrawn="1"/>
        </p:nvSpPr>
        <p:spPr>
          <a:xfrm>
            <a:off x="3271745" y="2819948"/>
            <a:ext cx="1300255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R:192 - V:223 - B:136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endParaRPr lang="fr-CH" sz="10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25" name="ZoneTexte 5">
            <a:extLst>
              <a:ext uri="{FF2B5EF4-FFF2-40B4-BE49-F238E27FC236}">
                <a16:creationId xmlns:a16="http://schemas.microsoft.com/office/drawing/2014/main" id="{8E3D5438-A464-41FC-91EF-D977C2E21DB0}"/>
              </a:ext>
            </a:extLst>
          </p:cNvPr>
          <p:cNvSpPr txBox="1"/>
          <p:nvPr userDrawn="1"/>
        </p:nvSpPr>
        <p:spPr>
          <a:xfrm>
            <a:off x="1213692" y="2819948"/>
            <a:ext cx="1300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R:161 - V:43 - B:42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News</a:t>
            </a:r>
          </a:p>
        </p:txBody>
      </p:sp>
      <p:sp>
        <p:nvSpPr>
          <p:cNvPr id="28" name="ZoneTexte 4">
            <a:extLst>
              <a:ext uri="{FF2B5EF4-FFF2-40B4-BE49-F238E27FC236}">
                <a16:creationId xmlns:a16="http://schemas.microsoft.com/office/drawing/2014/main" id="{0CC08420-F5CC-46A6-917C-509214E007B2}"/>
              </a:ext>
            </a:extLst>
          </p:cNvPr>
          <p:cNvSpPr txBox="1"/>
          <p:nvPr userDrawn="1"/>
        </p:nvSpPr>
        <p:spPr>
          <a:xfrm>
            <a:off x="7598814" y="1154613"/>
            <a:ext cx="13148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R:118 - V:120 - B:129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Main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24" name="ZoneTexte 3">
            <a:extLst>
              <a:ext uri="{FF2B5EF4-FFF2-40B4-BE49-F238E27FC236}">
                <a16:creationId xmlns:a16="http://schemas.microsoft.com/office/drawing/2014/main" id="{48A2D125-360D-4562-AA03-5BA7A63214F3}"/>
              </a:ext>
            </a:extLst>
          </p:cNvPr>
          <p:cNvSpPr txBox="1"/>
          <p:nvPr userDrawn="1"/>
        </p:nvSpPr>
        <p:spPr>
          <a:xfrm>
            <a:off x="5374962" y="1156744"/>
            <a:ext cx="13002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R:208 - V:208 - B:208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Secondary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  <a:p>
            <a:pPr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Scheme</a:t>
            </a:r>
          </a:p>
        </p:txBody>
      </p:sp>
      <p:sp>
        <p:nvSpPr>
          <p:cNvPr id="23" name="ZoneTexte 2">
            <a:extLst>
              <a:ext uri="{FF2B5EF4-FFF2-40B4-BE49-F238E27FC236}">
                <a16:creationId xmlns:a16="http://schemas.microsoft.com/office/drawing/2014/main" id="{6C78DCDD-05FA-43B9-B355-001BA955DF2A}"/>
              </a:ext>
            </a:extLst>
          </p:cNvPr>
          <p:cNvSpPr txBox="1"/>
          <p:nvPr userDrawn="1"/>
        </p:nvSpPr>
        <p:spPr>
          <a:xfrm>
            <a:off x="3262430" y="1158491"/>
            <a:ext cx="13002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R:255 - V:198 - B:41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Utilisations: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Highlighted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  <a:p>
            <a:pPr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Schemes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21" name="ZoneTexte 1">
            <a:extLst>
              <a:ext uri="{FF2B5EF4-FFF2-40B4-BE49-F238E27FC236}">
                <a16:creationId xmlns:a16="http://schemas.microsoft.com/office/drawing/2014/main" id="{37E41117-70D4-436D-A6D6-E6646C944642}"/>
              </a:ext>
            </a:extLst>
          </p:cNvPr>
          <p:cNvSpPr txBox="1"/>
          <p:nvPr userDrawn="1"/>
        </p:nvSpPr>
        <p:spPr>
          <a:xfrm>
            <a:off x="1215053" y="1158491"/>
            <a:ext cx="13358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R:0 - V:33 - B:105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Logo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Highlighted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text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  <a:p>
            <a:pPr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Scheme</a:t>
            </a:r>
          </a:p>
        </p:txBody>
      </p:sp>
      <p:sp>
        <p:nvSpPr>
          <p:cNvPr id="27" name="ZoneTexte Secondary">
            <a:extLst>
              <a:ext uri="{FF2B5EF4-FFF2-40B4-BE49-F238E27FC236}">
                <a16:creationId xmlns:a16="http://schemas.microsoft.com/office/drawing/2014/main" id="{AC9914F2-97D7-4349-BBDA-9704789C4B8E}"/>
              </a:ext>
            </a:extLst>
          </p:cNvPr>
          <p:cNvSpPr txBox="1"/>
          <p:nvPr userDrawn="1"/>
        </p:nvSpPr>
        <p:spPr>
          <a:xfrm>
            <a:off x="234266" y="2585441"/>
            <a:ext cx="247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400" b="1" kern="0" dirty="0">
                <a:solidFill>
                  <a:schemeClr val="accent1"/>
                </a:solidFill>
                <a:latin typeface="Calibri"/>
              </a:rPr>
              <a:t>SECONDARY COLORS</a:t>
            </a:r>
          </a:p>
        </p:txBody>
      </p:sp>
      <p:sp>
        <p:nvSpPr>
          <p:cNvPr id="22" name="ZoneTexte Primary">
            <a:extLst>
              <a:ext uri="{FF2B5EF4-FFF2-40B4-BE49-F238E27FC236}">
                <a16:creationId xmlns:a16="http://schemas.microsoft.com/office/drawing/2014/main" id="{FECA24CC-41DE-45A2-93FD-DAF3A33E5FE5}"/>
              </a:ext>
            </a:extLst>
          </p:cNvPr>
          <p:cNvSpPr txBox="1"/>
          <p:nvPr userDrawn="1"/>
        </p:nvSpPr>
        <p:spPr>
          <a:xfrm>
            <a:off x="234411" y="895973"/>
            <a:ext cx="247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400" b="1" kern="0" dirty="0">
                <a:solidFill>
                  <a:schemeClr val="accent1"/>
                </a:solidFill>
                <a:latin typeface="Calibri"/>
              </a:rPr>
              <a:t>PRIMARY COLORS</a:t>
            </a:r>
          </a:p>
        </p:txBody>
      </p:sp>
      <p:pic>
        <p:nvPicPr>
          <p:cNvPr id="7" name="Logo bleu" descr="banner vide.png">
            <a:extLst>
              <a:ext uri="{FF2B5EF4-FFF2-40B4-BE49-F238E27FC236}">
                <a16:creationId xmlns:a16="http://schemas.microsoft.com/office/drawing/2014/main" id="{7B71E794-F22E-4FE3-BF00-8BC950269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39526" t="44593" r="38638" b="40878"/>
          <a:stretch/>
        </p:blipFill>
        <p:spPr>
          <a:xfrm>
            <a:off x="250825" y="1"/>
            <a:ext cx="360735" cy="33950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FAA101F3-FD03-4D67-A030-F41A6064B36D}"/>
              </a:ext>
            </a:extLst>
          </p:cNvPr>
          <p:cNvSpPr txBox="1"/>
          <p:nvPr userDrawn="1"/>
        </p:nvSpPr>
        <p:spPr>
          <a:xfrm>
            <a:off x="7659095" y="4249487"/>
            <a:ext cx="1233385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b="0" kern="0" dirty="0">
                <a:solidFill>
                  <a:srgbClr val="204288"/>
                </a:solidFill>
                <a:latin typeface="Calibri"/>
              </a:rPr>
              <a:t>R:51 - V:102 - B:204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Visited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hypertext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link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38" name="ZoneTexte 9">
            <a:extLst>
              <a:ext uri="{FF2B5EF4-FFF2-40B4-BE49-F238E27FC236}">
                <a16:creationId xmlns:a16="http://schemas.microsoft.com/office/drawing/2014/main" id="{09809AC0-E15B-473D-81B0-DCB3E0A67CE4}"/>
              </a:ext>
            </a:extLst>
          </p:cNvPr>
          <p:cNvSpPr txBox="1"/>
          <p:nvPr userDrawn="1"/>
        </p:nvSpPr>
        <p:spPr>
          <a:xfrm>
            <a:off x="3308920" y="3826634"/>
            <a:ext cx="1967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R:195 - V:155 - B:130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en-US" sz="700" b="1" kern="0" dirty="0">
                <a:solidFill>
                  <a:srgbClr val="204288"/>
                </a:solidFill>
                <a:latin typeface="Calibri"/>
              </a:rPr>
              <a:t>not available in the color theme</a:t>
            </a:r>
            <a:endParaRPr lang="fr-CH" sz="700" b="1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7B4A55-976B-4ACA-B5A9-5BA2252407A1}"/>
              </a:ext>
            </a:extLst>
          </p:cNvPr>
          <p:cNvSpPr/>
          <p:nvPr userDrawn="1"/>
        </p:nvSpPr>
        <p:spPr>
          <a:xfrm>
            <a:off x="503458" y="1241348"/>
            <a:ext cx="748635" cy="748635"/>
          </a:xfrm>
          <a:prstGeom prst="rect">
            <a:avLst/>
          </a:prstGeom>
          <a:solidFill>
            <a:schemeClr val="accent1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Blue</a:t>
            </a:r>
            <a:endParaRPr lang="fr-CH" sz="7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FC546E-DB13-4348-A916-EFB3B3DA128A}"/>
              </a:ext>
            </a:extLst>
          </p:cNvPr>
          <p:cNvSpPr/>
          <p:nvPr userDrawn="1"/>
        </p:nvSpPr>
        <p:spPr>
          <a:xfrm>
            <a:off x="2560284" y="1239299"/>
            <a:ext cx="748635" cy="748635"/>
          </a:xfrm>
          <a:prstGeom prst="rect">
            <a:avLst/>
          </a:prstGeom>
          <a:solidFill>
            <a:schemeClr val="accent2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Orange</a:t>
            </a:r>
            <a:endParaRPr lang="fr-CH" sz="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1C9DCE-3FEC-4399-9F06-302B0B12DD3E}"/>
              </a:ext>
            </a:extLst>
          </p:cNvPr>
          <p:cNvSpPr/>
          <p:nvPr userDrawn="1"/>
        </p:nvSpPr>
        <p:spPr>
          <a:xfrm>
            <a:off x="4676534" y="1239415"/>
            <a:ext cx="748635" cy="748635"/>
          </a:xfrm>
          <a:prstGeom prst="rect">
            <a:avLst/>
          </a:prstGeom>
          <a:solidFill>
            <a:schemeClr val="tx2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 </a:t>
            </a:r>
            <a:r>
              <a:rPr lang="fr-CH" sz="1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grey</a:t>
            </a:r>
            <a:endParaRPr lang="fr-CH" sz="5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44CFFB-CB7A-4922-963E-36245CC2294E}"/>
              </a:ext>
            </a:extLst>
          </p:cNvPr>
          <p:cNvSpPr/>
          <p:nvPr userDrawn="1"/>
        </p:nvSpPr>
        <p:spPr>
          <a:xfrm>
            <a:off x="6916301" y="1239299"/>
            <a:ext cx="748635" cy="748635"/>
          </a:xfrm>
          <a:prstGeom prst="rect">
            <a:avLst/>
          </a:prstGeom>
          <a:solidFill>
            <a:schemeClr val="tx1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Dark</a:t>
            </a:r>
            <a:r>
              <a:rPr lang="fr-CH" sz="1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H" sz="1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grey</a:t>
            </a:r>
            <a:endParaRPr lang="fr-CH" sz="5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0AD5B87-2B08-49CD-B185-A5CB79B8AF12}"/>
              </a:ext>
            </a:extLst>
          </p:cNvPr>
          <p:cNvSpPr/>
          <p:nvPr userDrawn="1"/>
        </p:nvSpPr>
        <p:spPr>
          <a:xfrm>
            <a:off x="513351" y="2885885"/>
            <a:ext cx="748635" cy="748635"/>
          </a:xfrm>
          <a:prstGeom prst="rect">
            <a:avLst/>
          </a:prstGeom>
          <a:solidFill>
            <a:schemeClr val="accent3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</a:t>
            </a:r>
            <a:endParaRPr lang="fr-CH" sz="7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F2CCF3-FEE5-4C93-8215-99E674E4297D}"/>
              </a:ext>
            </a:extLst>
          </p:cNvPr>
          <p:cNvSpPr/>
          <p:nvPr userDrawn="1"/>
        </p:nvSpPr>
        <p:spPr>
          <a:xfrm>
            <a:off x="2564132" y="2886410"/>
            <a:ext cx="748635" cy="748635"/>
          </a:xfrm>
          <a:prstGeom prst="rect">
            <a:avLst/>
          </a:prstGeom>
          <a:solidFill>
            <a:schemeClr val="accent4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b="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Green</a:t>
            </a:r>
            <a:endParaRPr lang="fr-CH" sz="700" b="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7F587F-0FB5-4E4C-BD14-B4F76034B488}"/>
              </a:ext>
            </a:extLst>
          </p:cNvPr>
          <p:cNvSpPr/>
          <p:nvPr userDrawn="1"/>
        </p:nvSpPr>
        <p:spPr>
          <a:xfrm>
            <a:off x="4676534" y="2885884"/>
            <a:ext cx="748635" cy="748635"/>
          </a:xfrm>
          <a:prstGeom prst="rect">
            <a:avLst/>
          </a:prstGeom>
          <a:solidFill>
            <a:schemeClr val="accent5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Ice</a:t>
            </a:r>
            <a:r>
              <a:rPr lang="fr-CH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H" sz="9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blue</a:t>
            </a:r>
            <a:endParaRPr lang="fr-CH" sz="7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8B0F98F-B6A8-470E-A00F-570470DD9CCF}"/>
              </a:ext>
            </a:extLst>
          </p:cNvPr>
          <p:cNvSpPr/>
          <p:nvPr userDrawn="1"/>
        </p:nvSpPr>
        <p:spPr>
          <a:xfrm>
            <a:off x="6910480" y="2892762"/>
            <a:ext cx="748635" cy="748635"/>
          </a:xfrm>
          <a:prstGeom prst="rect">
            <a:avLst/>
          </a:prstGeom>
          <a:solidFill>
            <a:schemeClr val="accent6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 </a:t>
            </a:r>
            <a:r>
              <a:rPr lang="fr-CH" sz="9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blue</a:t>
            </a:r>
            <a:endParaRPr lang="fr-CH" sz="7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67A481-C025-48D7-87CB-5DE24C08D881}"/>
              </a:ext>
            </a:extLst>
          </p:cNvPr>
          <p:cNvSpPr/>
          <p:nvPr userDrawn="1"/>
        </p:nvSpPr>
        <p:spPr>
          <a:xfrm>
            <a:off x="513932" y="3902152"/>
            <a:ext cx="748635" cy="748635"/>
          </a:xfrm>
          <a:prstGeom prst="rect">
            <a:avLst/>
          </a:prstGeom>
          <a:solidFill>
            <a:srgbClr val="C39B82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Brown</a:t>
            </a:r>
            <a:endParaRPr lang="fr-CH" sz="7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2C23445-3CF4-4520-8548-E7AC97A3B8E2}"/>
              </a:ext>
            </a:extLst>
          </p:cNvPr>
          <p:cNvSpPr/>
          <p:nvPr userDrawn="1"/>
        </p:nvSpPr>
        <p:spPr>
          <a:xfrm>
            <a:off x="2560284" y="3904976"/>
            <a:ext cx="748635" cy="748635"/>
          </a:xfrm>
          <a:prstGeom prst="rect">
            <a:avLst/>
          </a:prstGeom>
          <a:solidFill>
            <a:srgbClr val="F3EFA1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</a:t>
            </a:r>
          </a:p>
          <a:p>
            <a:pPr algn="ctr"/>
            <a:r>
              <a:rPr lang="fr-CH" sz="9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yellow</a:t>
            </a:r>
            <a:endParaRPr lang="fr-CH" sz="7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CAA7673-897E-4D72-8E4A-72209D91ADB8}"/>
              </a:ext>
            </a:extLst>
          </p:cNvPr>
          <p:cNvGrpSpPr/>
          <p:nvPr userDrawn="1"/>
        </p:nvGrpSpPr>
        <p:grpSpPr>
          <a:xfrm>
            <a:off x="6926849" y="3899968"/>
            <a:ext cx="749355" cy="749034"/>
            <a:chOff x="6012684" y="3887500"/>
            <a:chExt cx="749355" cy="7490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Rectangle 11">
              <a:extLst>
                <a:ext uri="{FF2B5EF4-FFF2-40B4-BE49-F238E27FC236}">
                  <a16:creationId xmlns:a16="http://schemas.microsoft.com/office/drawing/2014/main" id="{4D0BEE56-5545-4650-B27E-A23C62B60D10}"/>
                </a:ext>
              </a:extLst>
            </p:cNvPr>
            <p:cNvSpPr/>
            <p:nvPr userDrawn="1"/>
          </p:nvSpPr>
          <p:spPr>
            <a:xfrm>
              <a:off x="6012684" y="3887500"/>
              <a:ext cx="749330" cy="679590"/>
            </a:xfrm>
            <a:prstGeom prst="rect">
              <a:avLst/>
            </a:prstGeom>
            <a:solidFill>
              <a:srgbClr val="3399FF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CH" sz="400" dirty="0">
                <a:solidFill>
                  <a:schemeClr val="bg1"/>
                </a:solidFill>
              </a:endParaRPr>
            </a:p>
            <a:p>
              <a:pPr algn="ctr"/>
              <a:r>
                <a:rPr lang="fr-CH" sz="900" dirty="0" err="1">
                  <a:solidFill>
                    <a:schemeClr val="bg1"/>
                  </a:solidFill>
                </a:rPr>
                <a:t>Hypertext</a:t>
              </a:r>
              <a:endParaRPr lang="fr-CH" sz="9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10">
              <a:extLst>
                <a:ext uri="{FF2B5EF4-FFF2-40B4-BE49-F238E27FC236}">
                  <a16:creationId xmlns:a16="http://schemas.microsoft.com/office/drawing/2014/main" id="{C224C952-C4BF-4922-9E45-EAB00E18E8FC}"/>
                </a:ext>
              </a:extLst>
            </p:cNvPr>
            <p:cNvSpPr/>
            <p:nvPr userDrawn="1"/>
          </p:nvSpPr>
          <p:spPr>
            <a:xfrm>
              <a:off x="6012882" y="4279953"/>
              <a:ext cx="749157" cy="356581"/>
            </a:xfrm>
            <a:prstGeom prst="rect">
              <a:avLst/>
            </a:prstGeom>
            <a:solidFill>
              <a:srgbClr val="3366CC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CH" sz="900" dirty="0" err="1">
                  <a:solidFill>
                    <a:schemeClr val="bg1"/>
                  </a:solidFill>
                </a:rPr>
                <a:t>Visited</a:t>
              </a:r>
              <a:r>
                <a:rPr lang="fr-CH" sz="900" dirty="0">
                  <a:solidFill>
                    <a:schemeClr val="bg1"/>
                  </a:solidFill>
                </a:rPr>
                <a:t> </a:t>
              </a:r>
              <a:r>
                <a:rPr lang="fr-CH" sz="900" dirty="0" err="1">
                  <a:solidFill>
                    <a:schemeClr val="bg1"/>
                  </a:solidFill>
                </a:rPr>
                <a:t>hypertext</a:t>
              </a:r>
              <a:endParaRPr lang="fr-CH" sz="9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C855C96F-118B-48A4-BB17-2663A53DEF04}"/>
              </a:ext>
            </a:extLst>
          </p:cNvPr>
          <p:cNvCxnSpPr>
            <a:cxnSpLocks/>
          </p:cNvCxnSpPr>
          <p:nvPr userDrawn="1"/>
        </p:nvCxnSpPr>
        <p:spPr>
          <a:xfrm>
            <a:off x="7676179" y="4292421"/>
            <a:ext cx="964811" cy="0"/>
          </a:xfrm>
          <a:prstGeom prst="line">
            <a:avLst/>
          </a:prstGeom>
          <a:ln w="63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26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fr-FR" sz="1800" b="0" kern="0" baseline="0" dirty="0">
          <a:solidFill>
            <a:srgbClr val="A1A2A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204288"/>
        </a:buClr>
        <a:buFont typeface="Arial" charset="0"/>
        <a:buNone/>
        <a:defRPr sz="1800" b="0">
          <a:solidFill>
            <a:schemeClr val="tx1"/>
          </a:solidFill>
          <a:latin typeface="+mn-lt"/>
          <a:ea typeface="+mn-ea"/>
          <a:cs typeface="+mn-cs"/>
        </a:defRPr>
      </a:lvl1pPr>
      <a:lvl2pPr marL="182563" indent="-1778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600" b="0">
          <a:solidFill>
            <a:schemeClr val="tx1"/>
          </a:solidFill>
          <a:latin typeface="+mn-lt"/>
        </a:defRPr>
      </a:lvl2pPr>
      <a:lvl3pPr marL="449263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400" b="0">
          <a:solidFill>
            <a:schemeClr val="tx1"/>
          </a:solidFill>
          <a:latin typeface="+mn-lt"/>
        </a:defRPr>
      </a:lvl3pPr>
      <a:lvl4pPr marL="715963" indent="-1746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300" b="0">
          <a:solidFill>
            <a:schemeClr val="tx1"/>
          </a:solidFill>
          <a:latin typeface="+mn-lt"/>
        </a:defRPr>
      </a:lvl4pPr>
      <a:lvl5pPr marL="982663" indent="-1746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2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58">
          <p15:clr>
            <a:srgbClr val="FBAE40"/>
          </p15:clr>
        </p15:guide>
        <p15:guide id="5" orient="horz" pos="3072">
          <p15:clr>
            <a:srgbClr val="FBAE40"/>
          </p15:clr>
        </p15:guide>
        <p15:guide id="6" orient="horz" pos="123">
          <p15:clr>
            <a:srgbClr val="FBAE40"/>
          </p15:clr>
        </p15:guide>
        <p15:guide id="7" orient="horz" pos="667">
          <p15:clr>
            <a:srgbClr val="FBAE40"/>
          </p15:clr>
        </p15:guide>
        <p15:guide id="8" orient="horz" pos="1892">
          <p15:clr>
            <a:srgbClr val="547EBF"/>
          </p15:clr>
        </p15:guide>
        <p15:guide id="9" pos="204">
          <p15:clr>
            <a:srgbClr val="547EBF"/>
          </p15:clr>
        </p15:guide>
        <p15:guide id="10" pos="5556">
          <p15:clr>
            <a:srgbClr val="547EBF"/>
          </p15:clr>
        </p15:guide>
        <p15:guide id="11" orient="horz" pos="713">
          <p15:clr>
            <a:srgbClr val="547EBF"/>
          </p15:clr>
        </p15:guide>
        <p15:guide id="12" orient="horz" pos="3026">
          <p15:clr>
            <a:srgbClr val="547EBF"/>
          </p15:clr>
        </p15:guide>
        <p15:guide id="13" orient="horz" pos="3162">
          <p15:clr>
            <a:srgbClr val="FBAE40"/>
          </p15:clr>
        </p15:guide>
        <p15:guide id="14" orient="horz" pos="486">
          <p15:clr>
            <a:srgbClr val="FBAE40"/>
          </p15:clr>
        </p15:guide>
        <p15:guide id="15" pos="5602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audio" Target="../media/audio2.wav"/><Relationship Id="rId7" Type="http://schemas.openxmlformats.org/officeDocument/2006/relationships/image" Target="../media/image3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68880-7DB3-42FA-AAEB-A28851229E70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539749" y="1858332"/>
            <a:ext cx="8353425" cy="1168611"/>
          </a:xfrm>
        </p:spPr>
        <p:txBody>
          <a:bodyPr/>
          <a:lstStyle/>
          <a:p>
            <a:r>
              <a:rPr lang="en-GB" altLang="en-US" dirty="0" smtClean="0">
                <a:solidFill>
                  <a:srgbClr val="002060"/>
                </a:solidFill>
              </a:rPr>
              <a:t>Cable Blowing </a:t>
            </a:r>
            <a:br>
              <a:rPr lang="en-GB" altLang="en-US" dirty="0" smtClean="0">
                <a:solidFill>
                  <a:srgbClr val="002060"/>
                </a:solidFill>
              </a:rPr>
            </a:br>
            <a:r>
              <a:rPr lang="en-GB" altLang="en-US" sz="3200" dirty="0" smtClean="0">
                <a:solidFill>
                  <a:srgbClr val="002060"/>
                </a:solidFill>
              </a:rPr>
              <a:t>35 Year Historical Review</a:t>
            </a:r>
            <a:endParaRPr lang="fr-CH" sz="3200" dirty="0">
              <a:solidFill>
                <a:srgbClr val="00206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A24EA3-88ED-4A64-B8A9-9F8DE5E0E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altLang="en-US" sz="2400" dirty="0" smtClean="0">
                <a:solidFill>
                  <a:srgbClr val="002060"/>
                </a:solidFill>
              </a:rPr>
              <a:t>Willem </a:t>
            </a:r>
            <a:r>
              <a:rPr lang="en-GB" altLang="en-US" sz="2400" dirty="0" smtClean="0">
                <a:solidFill>
                  <a:srgbClr val="002060"/>
                </a:solidFill>
              </a:rPr>
              <a:t>Griffioen, Michael van </a:t>
            </a:r>
            <a:r>
              <a:rPr lang="en-GB" altLang="en-US" sz="2400" dirty="0" err="1" smtClean="0">
                <a:solidFill>
                  <a:srgbClr val="002060"/>
                </a:solidFill>
              </a:rPr>
              <a:t>Moppes</a:t>
            </a:r>
            <a:r>
              <a:rPr lang="en-GB" altLang="en-US" sz="2400" dirty="0" smtClean="0">
                <a:solidFill>
                  <a:srgbClr val="002060"/>
                </a:solidFill>
              </a:rPr>
              <a:t>, </a:t>
            </a:r>
            <a:r>
              <a:rPr lang="en-GB" altLang="en-US" sz="2400" dirty="0" err="1" smtClean="0">
                <a:solidFill>
                  <a:srgbClr val="002060"/>
                </a:solidFill>
              </a:rPr>
              <a:t>Vitor</a:t>
            </a:r>
            <a:r>
              <a:rPr lang="en-GB" altLang="en-US" sz="2400" dirty="0" smtClean="0">
                <a:solidFill>
                  <a:srgbClr val="002060"/>
                </a:solidFill>
              </a:rPr>
              <a:t> </a:t>
            </a:r>
            <a:r>
              <a:rPr lang="en-GB" altLang="en-US" sz="2400" dirty="0" err="1" smtClean="0">
                <a:solidFill>
                  <a:srgbClr val="002060"/>
                </a:solidFill>
              </a:rPr>
              <a:t>Goncalves</a:t>
            </a:r>
            <a:endParaRPr lang="fr-CH" sz="2400" dirty="0">
              <a:solidFill>
                <a:srgbClr val="002060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B6DD3E-F9C4-4A0E-ADC3-6DDD93979B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4148956"/>
            <a:ext cx="8353424" cy="366794"/>
          </a:xfrm>
        </p:spPr>
        <p:txBody>
          <a:bodyPr>
            <a:normAutofit fontScale="92500" lnSpcReduction="10000"/>
          </a:bodyPr>
          <a:lstStyle/>
          <a:p>
            <a:r>
              <a:rPr lang="fr-CH" altLang="en-US" i="1" dirty="0" smtClean="0">
                <a:solidFill>
                  <a:srgbClr val="002060"/>
                </a:solidFill>
              </a:rPr>
              <a:t>International </a:t>
            </a:r>
            <a:r>
              <a:rPr lang="fr-CH" altLang="en-US" i="1" dirty="0" err="1" smtClean="0">
                <a:solidFill>
                  <a:srgbClr val="002060"/>
                </a:solidFill>
              </a:rPr>
              <a:t>Wire</a:t>
            </a:r>
            <a:r>
              <a:rPr lang="fr-CH" altLang="en-US" i="1" dirty="0" smtClean="0">
                <a:solidFill>
                  <a:srgbClr val="002060"/>
                </a:solidFill>
              </a:rPr>
              <a:t> &amp; </a:t>
            </a:r>
            <a:r>
              <a:rPr lang="fr-CH" altLang="en-US" i="1" dirty="0" err="1" smtClean="0">
                <a:solidFill>
                  <a:srgbClr val="002060"/>
                </a:solidFill>
              </a:rPr>
              <a:t>Cable</a:t>
            </a:r>
            <a:r>
              <a:rPr lang="fr-CH" altLang="en-US" i="1" dirty="0" smtClean="0">
                <a:solidFill>
                  <a:srgbClr val="002060"/>
                </a:solidFill>
              </a:rPr>
              <a:t> Symposium, </a:t>
            </a:r>
            <a:r>
              <a:rPr lang="fr-CH" altLang="en-US" dirty="0" smtClean="0">
                <a:solidFill>
                  <a:srgbClr val="002060"/>
                </a:solidFill>
              </a:rPr>
              <a:t>Providence (RI), </a:t>
            </a:r>
            <a:r>
              <a:rPr lang="fr-CH" altLang="en-US" dirty="0" err="1" smtClean="0">
                <a:solidFill>
                  <a:srgbClr val="002060"/>
                </a:solidFill>
              </a:rPr>
              <a:t>October</a:t>
            </a:r>
            <a:r>
              <a:rPr lang="fr-CH" altLang="en-US" dirty="0" smtClean="0">
                <a:solidFill>
                  <a:srgbClr val="002060"/>
                </a:solidFill>
              </a:rPr>
              <a:t> 10-13, 2022</a:t>
            </a:r>
            <a:endParaRPr lang="fr-CH" altLang="en-US" i="1" dirty="0">
              <a:solidFill>
                <a:srgbClr val="002060"/>
              </a:solidFill>
            </a:endParaRPr>
          </a:p>
          <a:p>
            <a:endParaRPr lang="fr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0" y="338401"/>
            <a:ext cx="2267122" cy="10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First machine tested in field installation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700 m blowing + 350 m pulling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Prototype was kept, no return to lab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Cable of 2.1 km could be installed in 1 day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3 more machines produced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Tested in field installation, 4 in tandem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Much higher production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30 more machines produced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(ready 4 months after first hand pushing)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7 crews in competition for max </a:t>
            </a:r>
            <a:r>
              <a:rPr lang="en-GB" dirty="0" smtClean="0">
                <a:solidFill>
                  <a:srgbClr val="002060"/>
                </a:solidFill>
              </a:rPr>
              <a:t>production (1987)</a:t>
            </a:r>
            <a:endParaRPr lang="en-GB" dirty="0" smtClean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One crew even reached 6 cables of 2.1 km in 1 day!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8 km production in 1 day not an exception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Prototype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400" y="195750"/>
            <a:ext cx="2402231" cy="2049208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000" y="2232000"/>
            <a:ext cx="2667839" cy="2658179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57274" y="4876800"/>
            <a:ext cx="7051033" cy="266700"/>
          </a:xfrm>
        </p:spPr>
        <p:txBody>
          <a:bodyPr/>
          <a:lstStyle/>
          <a:p>
            <a:r>
              <a:rPr lang="en-GB" kern="0" dirty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6265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1" y="1058867"/>
            <a:ext cx="4320479" cy="658333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1 step operation, no winch rope to install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Equipment and labour at 1 side trajectory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Advantages blowing over pulling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52000" y="1717200"/>
            <a:ext cx="4320000" cy="1678187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2060"/>
                </a:solidFill>
              </a:rPr>
              <a:t>Low forces (no cable wear)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Long installation distance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Also in trajectory with bends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No synchronization problems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High speed</a:t>
            </a:r>
            <a:endParaRPr lang="en-US" kern="0" dirty="0">
              <a:solidFill>
                <a:srgbClr val="002060"/>
              </a:solidFill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787521" y="1059750"/>
            <a:ext cx="4032479" cy="65833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2060"/>
                </a:solidFill>
              </a:rPr>
              <a:t>Winch pulling, what we miss</a:t>
            </a:r>
            <a:endParaRPr lang="en-US" kern="0" dirty="0">
              <a:solidFill>
                <a:srgbClr val="002060"/>
              </a:solidFill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4787521" y="1728000"/>
            <a:ext cx="4032479" cy="329417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2060"/>
                </a:solidFill>
              </a:rPr>
              <a:t>Blowing is the solution</a:t>
            </a:r>
            <a:endParaRPr lang="en-US" kern="0" dirty="0">
              <a:solidFill>
                <a:srgbClr val="002060"/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787521" y="2057417"/>
            <a:ext cx="4032479" cy="109033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2060"/>
                </a:solidFill>
              </a:rPr>
              <a:t>5.3 km blowing record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180 m/min max speed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12 km installed in one day</a:t>
            </a:r>
            <a:endParaRPr lang="en-US" kern="0" dirty="0">
              <a:solidFill>
                <a:srgbClr val="002060"/>
              </a:solidFill>
            </a:endParaRPr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57274" y="4876800"/>
            <a:ext cx="7051033" cy="266700"/>
          </a:xfrm>
        </p:spPr>
        <p:txBody>
          <a:bodyPr/>
          <a:lstStyle/>
          <a:p>
            <a:r>
              <a:rPr lang="en-GB" kern="0" dirty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3384000"/>
            <a:ext cx="7476604" cy="1579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" y="3384000"/>
            <a:ext cx="7476604" cy="1579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" y="3384000"/>
            <a:ext cx="7476604" cy="15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7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First cables blown outside The Netherlands in Spain (1990)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Optical link from Madrid to </a:t>
            </a:r>
            <a:r>
              <a:rPr lang="en-GB" dirty="0" err="1" smtClean="0">
                <a:solidFill>
                  <a:srgbClr val="002060"/>
                </a:solidFill>
              </a:rPr>
              <a:t>Sevilla</a:t>
            </a:r>
            <a:r>
              <a:rPr lang="en-GB" dirty="0" smtClean="0">
                <a:solidFill>
                  <a:srgbClr val="002060"/>
                </a:solidFill>
              </a:rPr>
              <a:t> (for World Expo 1992)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Project awarded to NKF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It was NKF’s cable that was blown in The Netherlands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Selling argument: these cables can be blown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(but almost all cables can be blown)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Project done with machines from </a:t>
            </a:r>
            <a:r>
              <a:rPr lang="en-GB" dirty="0" err="1" smtClean="0">
                <a:solidFill>
                  <a:srgbClr val="002060"/>
                </a:solidFill>
              </a:rPr>
              <a:t>Plumettaz</a:t>
            </a:r>
            <a:r>
              <a:rPr lang="en-GB" dirty="0" smtClean="0">
                <a:solidFill>
                  <a:srgbClr val="002060"/>
                </a:solidFill>
              </a:rPr>
              <a:t> SA (CH)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(worldwide exclusive licence from Dutch PTT)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First operation outside The </a:t>
            </a:r>
            <a:r>
              <a:rPr lang="en-GB" dirty="0">
                <a:solidFill>
                  <a:srgbClr val="002060"/>
                </a:solidFill>
              </a:rPr>
              <a:t>N</a:t>
            </a:r>
            <a:r>
              <a:rPr lang="en-GB" dirty="0" smtClean="0">
                <a:solidFill>
                  <a:srgbClr val="002060"/>
                </a:solidFill>
              </a:rPr>
              <a:t>etherlands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3112" y="1635750"/>
            <a:ext cx="3698888" cy="2854500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57274" y="4876800"/>
            <a:ext cx="7051033" cy="266700"/>
          </a:xfrm>
        </p:spPr>
        <p:txBody>
          <a:bodyPr/>
          <a:lstStyle/>
          <a:p>
            <a:r>
              <a:rPr lang="en-GB" kern="0" dirty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1359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936883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Loose bundles of </a:t>
            </a:r>
            <a:r>
              <a:rPr lang="en-GB" dirty="0" err="1" smtClean="0">
                <a:solidFill>
                  <a:srgbClr val="002060"/>
                </a:solidFill>
              </a:rPr>
              <a:t>microducts</a:t>
            </a:r>
            <a:r>
              <a:rPr lang="en-GB" dirty="0" smtClean="0">
                <a:solidFill>
                  <a:srgbClr val="002060"/>
                </a:solidFill>
              </a:rPr>
              <a:t> in protected duct introduced in The Netherlands in 1999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The team: KPN (PTT), NKF (now Prysmian), </a:t>
            </a:r>
            <a:r>
              <a:rPr lang="en-GB" dirty="0" err="1" smtClean="0">
                <a:solidFill>
                  <a:srgbClr val="002060"/>
                </a:solidFill>
              </a:rPr>
              <a:t>Mainetti</a:t>
            </a:r>
            <a:r>
              <a:rPr lang="en-GB" dirty="0" smtClean="0">
                <a:solidFill>
                  <a:srgbClr val="002060"/>
                </a:solidFill>
              </a:rPr>
              <a:t> (now </a:t>
            </a:r>
            <a:r>
              <a:rPr lang="en-GB" dirty="0" err="1" smtClean="0">
                <a:solidFill>
                  <a:srgbClr val="002060"/>
                </a:solidFill>
              </a:rPr>
              <a:t>Emtelle</a:t>
            </a:r>
            <a:r>
              <a:rPr lang="en-GB" dirty="0" smtClean="0">
                <a:solidFill>
                  <a:srgbClr val="002060"/>
                </a:solidFill>
              </a:rPr>
              <a:t>), Eden and </a:t>
            </a:r>
            <a:r>
              <a:rPr lang="en-GB" dirty="0" err="1" smtClean="0">
                <a:solidFill>
                  <a:srgbClr val="002060"/>
                </a:solidFill>
              </a:rPr>
              <a:t>Plumettaz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002060"/>
                </a:solidFill>
              </a:rPr>
              <a:t>Microduct</a:t>
            </a:r>
            <a:r>
              <a:rPr lang="en-GB" dirty="0" smtClean="0">
                <a:solidFill>
                  <a:srgbClr val="002060"/>
                </a:solidFill>
              </a:rPr>
              <a:t> cabling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00" y="1851750"/>
            <a:ext cx="3363728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000" y="1851750"/>
            <a:ext cx="3100230" cy="1848000"/>
          </a:xfrm>
          <a:prstGeom prst="rect">
            <a:avLst/>
          </a:prstGeom>
        </p:spPr>
      </p:pic>
      <p:sp>
        <p:nvSpPr>
          <p:cNvPr id="8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57274" y="4876800"/>
            <a:ext cx="7051033" cy="266700"/>
          </a:xfrm>
        </p:spPr>
        <p:txBody>
          <a:bodyPr/>
          <a:lstStyle/>
          <a:p>
            <a:r>
              <a:rPr lang="en-GB" kern="0" dirty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60000" y="333052"/>
            <a:ext cx="1824786" cy="369332"/>
          </a:xfrm>
          <a:prstGeom prst="rect">
            <a:avLst/>
          </a:prstGeom>
        </p:spPr>
        <p:txBody>
          <a:bodyPr wrap="none" lIns="72000" rIns="0" rtlCol="0">
            <a:spAutoFit/>
          </a:bodyPr>
          <a:lstStyle/>
          <a:p>
            <a:pPr algn="l"/>
            <a:r>
              <a:rPr lang="en-SG" kern="0" dirty="0" smtClean="0">
                <a:latin typeface="+mn-lt"/>
              </a:rPr>
              <a:t>Second Revolution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52000" y="4515750"/>
            <a:ext cx="8641656" cy="389656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2060"/>
                </a:solidFill>
              </a:rPr>
              <a:t>Cables with reduced diameter (9.6 mm </a:t>
            </a:r>
            <a:r>
              <a:rPr lang="en-GB" kern="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→ 3.9 mm) blown into 7/5.5 mm </a:t>
            </a:r>
            <a:r>
              <a:rPr lang="en-GB" kern="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microducts</a:t>
            </a:r>
            <a:endParaRPr lang="en-US" kern="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800" y="1836000"/>
            <a:ext cx="1961679" cy="1963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1200" y="2538000"/>
            <a:ext cx="1413957" cy="10424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9200" y="3250800"/>
            <a:ext cx="211350" cy="2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smtClean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604448" y="4876800"/>
            <a:ext cx="288032" cy="266700"/>
          </a:xfrm>
          <a:prstGeom prst="rect">
            <a:avLst/>
          </a:prstGeom>
          <a:ln>
            <a:noFill/>
          </a:ln>
        </p:spPr>
        <p:txBody>
          <a:bodyPr wrap="none" lIns="0" tIns="0" rIns="72000" bIns="0" anchor="ctr"/>
          <a:lstStyle>
            <a:defPPr>
              <a:defRPr lang="fr-CH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Calibri Light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3242228F-7E59-4634-99A0-C351006F704F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1872883"/>
          </a:xfrm>
        </p:spPr>
        <p:txBody>
          <a:bodyPr/>
          <a:lstStyle/>
          <a:p>
            <a:r>
              <a:rPr lang="en-GB" dirty="0"/>
              <a:t>Advantages </a:t>
            </a:r>
            <a:r>
              <a:rPr lang="en-GB" dirty="0" err="1"/>
              <a:t>microducts</a:t>
            </a:r>
            <a:endParaRPr lang="en-GB" dirty="0"/>
          </a:p>
          <a:p>
            <a:pPr lvl="1"/>
            <a:r>
              <a:rPr lang="en-GB" dirty="0"/>
              <a:t>Compact, high </a:t>
            </a:r>
            <a:r>
              <a:rPr lang="en-GB" dirty="0" err="1"/>
              <a:t>fiber</a:t>
            </a:r>
            <a:r>
              <a:rPr lang="en-GB" dirty="0"/>
              <a:t> density</a:t>
            </a:r>
          </a:p>
          <a:p>
            <a:pPr lvl="1"/>
            <a:r>
              <a:rPr lang="en-GB" dirty="0"/>
              <a:t>Pay as you grow</a:t>
            </a:r>
          </a:p>
          <a:p>
            <a:pPr lvl="1"/>
            <a:r>
              <a:rPr lang="en-GB" dirty="0"/>
              <a:t>Serial upgradable</a:t>
            </a:r>
          </a:p>
          <a:p>
            <a:pPr lvl="2"/>
            <a:r>
              <a:rPr lang="en-GB" dirty="0"/>
              <a:t>Without </a:t>
            </a:r>
            <a:r>
              <a:rPr lang="en-GB" dirty="0" smtClean="0"/>
              <a:t>splice</a:t>
            </a:r>
          </a:p>
          <a:p>
            <a:pPr lvl="2"/>
            <a:r>
              <a:rPr lang="en-GB" dirty="0" smtClean="0"/>
              <a:t>Just </a:t>
            </a:r>
            <a:r>
              <a:rPr lang="en-GB" dirty="0"/>
              <a:t>push-pull </a:t>
            </a:r>
            <a:r>
              <a:rPr lang="en-GB" dirty="0" smtClean="0"/>
              <a:t>connectors</a:t>
            </a:r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59987" y="315111"/>
            <a:ext cx="4312013" cy="456414"/>
          </a:xfrm>
        </p:spPr>
        <p:txBody>
          <a:bodyPr/>
          <a:lstStyle/>
          <a:p>
            <a:r>
              <a:rPr lang="en-GB" dirty="0" err="1" smtClean="0"/>
              <a:t>Microduct</a:t>
            </a:r>
            <a:r>
              <a:rPr lang="en-GB" dirty="0" smtClean="0"/>
              <a:t> cabling</a:t>
            </a:r>
            <a:endParaRPr lang="en-US" dirty="0"/>
          </a:p>
        </p:txBody>
      </p:sp>
      <p:pic>
        <p:nvPicPr>
          <p:cNvPr id="12" name="Picture 2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17" y="3276000"/>
            <a:ext cx="2421783" cy="160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252000" y="2772000"/>
            <a:ext cx="8641656" cy="210480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lvl="1"/>
            <a:r>
              <a:rPr lang="en-GB" kern="0" dirty="0" smtClean="0"/>
              <a:t>Parallel upgradable</a:t>
            </a:r>
          </a:p>
          <a:p>
            <a:pPr lvl="2"/>
            <a:r>
              <a:rPr lang="en-GB" kern="0" dirty="0" smtClean="0"/>
              <a:t>Easy branching</a:t>
            </a:r>
          </a:p>
          <a:p>
            <a:pPr lvl="2"/>
            <a:r>
              <a:rPr lang="en-GB" kern="0" dirty="0" smtClean="0"/>
              <a:t>Any place any time, without splice</a:t>
            </a:r>
          </a:p>
          <a:p>
            <a:pPr lvl="2"/>
            <a:r>
              <a:rPr lang="en-GB" kern="0" dirty="0" smtClean="0"/>
              <a:t>Just push-pull connectors</a:t>
            </a:r>
          </a:p>
          <a:p>
            <a:pPr lvl="1"/>
            <a:r>
              <a:rPr lang="en-GB" kern="0" dirty="0" smtClean="0"/>
              <a:t>Redundant connections</a:t>
            </a:r>
          </a:p>
          <a:p>
            <a:pPr lvl="2"/>
            <a:r>
              <a:rPr lang="en-GB" kern="0" dirty="0" smtClean="0"/>
              <a:t>Half the fibre count</a:t>
            </a:r>
          </a:p>
          <a:p>
            <a:pPr lvl="2"/>
            <a:r>
              <a:rPr lang="en-GB" kern="0" dirty="0" smtClean="0"/>
              <a:t>Left and right “woven into each other”</a:t>
            </a:r>
          </a:p>
          <a:p>
            <a:pPr lvl="3"/>
            <a:r>
              <a:rPr lang="en-GB" kern="0" dirty="0" smtClean="0"/>
              <a:t>No left and right cable with full </a:t>
            </a:r>
            <a:r>
              <a:rPr lang="en-GB" kern="0" dirty="0" err="1" smtClean="0"/>
              <a:t>fiber</a:t>
            </a:r>
            <a:r>
              <a:rPr lang="en-GB" kern="0" dirty="0" smtClean="0"/>
              <a:t> number, use empty </a:t>
            </a:r>
            <a:r>
              <a:rPr lang="en-GB" kern="0" dirty="0" err="1" smtClean="0"/>
              <a:t>microducts</a:t>
            </a:r>
            <a:r>
              <a:rPr lang="en-GB" kern="0" dirty="0" smtClean="0"/>
              <a:t> other side</a:t>
            </a:r>
            <a:endParaRPr lang="en-US" kern="0" dirty="0" smtClean="0"/>
          </a:p>
          <a:p>
            <a:endParaRPr lang="en-US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03" y="181262"/>
            <a:ext cx="5557714" cy="27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200" y="3125967"/>
            <a:ext cx="1315193" cy="13177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800" y="4086803"/>
            <a:ext cx="1434396" cy="35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smtClean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1" y="1058867"/>
            <a:ext cx="5684851" cy="3817937"/>
          </a:xfrm>
        </p:spPr>
        <p:txBody>
          <a:bodyPr/>
          <a:lstStyle/>
          <a:p>
            <a:r>
              <a:rPr lang="en-US" dirty="0" smtClean="0"/>
              <a:t>Ducts occupied with cables can still be upgraded with new cables or </a:t>
            </a:r>
            <a:r>
              <a:rPr lang="en-US" dirty="0" err="1" smtClean="0"/>
              <a:t>microducts</a:t>
            </a:r>
            <a:r>
              <a:rPr lang="en-US" dirty="0" smtClean="0"/>
              <a:t> (also when officially fully occupied)</a:t>
            </a:r>
          </a:p>
          <a:p>
            <a:pPr lvl="1"/>
            <a:r>
              <a:rPr lang="en-US" dirty="0" smtClean="0"/>
              <a:t>Makes use of a special Y-connector</a:t>
            </a:r>
          </a:p>
          <a:p>
            <a:pPr lvl="1"/>
            <a:r>
              <a:rPr lang="en-US" dirty="0" smtClean="0"/>
              <a:t>Can save a lot of money (avoid digging again for upgrade)!</a:t>
            </a:r>
            <a:endParaRPr lang="en-US" dirty="0" smtClean="0"/>
          </a:p>
          <a:p>
            <a:pPr lvl="1"/>
            <a:r>
              <a:rPr lang="en-US" dirty="0" smtClean="0"/>
              <a:t>Less blowing distance</a:t>
            </a:r>
          </a:p>
          <a:p>
            <a:pPr lvl="2"/>
            <a:r>
              <a:rPr lang="en-US" dirty="0" smtClean="0"/>
              <a:t>A lesser problem when first blowing additional </a:t>
            </a:r>
            <a:r>
              <a:rPr lang="en-US" dirty="0" err="1" smtClean="0"/>
              <a:t>microducts</a:t>
            </a:r>
            <a:endParaRPr lang="en-US" dirty="0" smtClean="0"/>
          </a:p>
          <a:p>
            <a:pPr lvl="2"/>
            <a:r>
              <a:rPr lang="en-US" dirty="0" smtClean="0"/>
              <a:t>Easy to connect by push-pull connectors (no need to buffer)</a:t>
            </a:r>
          </a:p>
          <a:p>
            <a:pPr lvl="2"/>
            <a:r>
              <a:rPr lang="en-US" dirty="0" smtClean="0"/>
              <a:t>Cables installed over long length in “upgraded” environment</a:t>
            </a:r>
          </a:p>
          <a:p>
            <a:pPr lvl="1"/>
            <a:r>
              <a:rPr lang="en-US" dirty="0" smtClean="0"/>
              <a:t>Example: Old “fully occupied” KPN duct (with first blown cables)</a:t>
            </a:r>
          </a:p>
          <a:p>
            <a:pPr lvl="2"/>
            <a:r>
              <a:rPr lang="en-US" dirty="0" smtClean="0"/>
              <a:t>32/25 mm duct with 9.7 mm cable (6 fibers)</a:t>
            </a:r>
          </a:p>
          <a:p>
            <a:pPr lvl="2"/>
            <a:r>
              <a:rPr lang="en-US" dirty="0" smtClean="0"/>
              <a:t>Paraffin oil became tacky, only 200 m blowing length</a:t>
            </a:r>
          </a:p>
          <a:p>
            <a:pPr lvl="2"/>
            <a:r>
              <a:rPr lang="en-US" dirty="0" smtClean="0"/>
              <a:t>Blow in 2 </a:t>
            </a:r>
            <a:r>
              <a:rPr lang="en-US" dirty="0" err="1" smtClean="0"/>
              <a:t>microducts</a:t>
            </a:r>
            <a:r>
              <a:rPr lang="en-US" dirty="0" smtClean="0"/>
              <a:t> 10/8 mm</a:t>
            </a:r>
          </a:p>
          <a:p>
            <a:pPr lvl="2"/>
            <a:r>
              <a:rPr lang="en-US" dirty="0" smtClean="0"/>
              <a:t>Blow 2 cables with 96 </a:t>
            </a:r>
            <a:r>
              <a:rPr lang="en-US" dirty="0" err="1" smtClean="0"/>
              <a:t>fibres</a:t>
            </a:r>
            <a:r>
              <a:rPr lang="en-US" dirty="0" smtClean="0"/>
              <a:t> over length of 1500 m</a:t>
            </a:r>
          </a:p>
          <a:p>
            <a:pPr lvl="2"/>
            <a:r>
              <a:rPr lang="en-US" dirty="0" smtClean="0"/>
              <a:t>Upgrade by 3200%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Override blowing</a:t>
            </a:r>
            <a:endParaRPr lang="en-US" dirty="0"/>
          </a:p>
        </p:txBody>
      </p:sp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03" y="428962"/>
            <a:ext cx="2731008" cy="220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 descr="\\Pluch\data\Pub\BADM\Photos TELECOM99\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72" y="2801830"/>
            <a:ext cx="2737439" cy="181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5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47" y="3403077"/>
            <a:ext cx="2403333" cy="147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smtClean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1800883"/>
          </a:xfrm>
        </p:spPr>
        <p:txBody>
          <a:bodyPr/>
          <a:lstStyle/>
          <a:p>
            <a:r>
              <a:rPr lang="en-US" dirty="0" smtClean="0"/>
              <a:t>Blowing length in 1987 was 700 m</a:t>
            </a:r>
          </a:p>
          <a:p>
            <a:r>
              <a:rPr lang="en-US" dirty="0" smtClean="0"/>
              <a:t>Today better cable construction, materials and lubricants</a:t>
            </a:r>
          </a:p>
          <a:p>
            <a:r>
              <a:rPr lang="en-US" dirty="0" smtClean="0"/>
              <a:t>No metal, minimized bending memory</a:t>
            </a:r>
          </a:p>
          <a:p>
            <a:r>
              <a:rPr lang="en-US" dirty="0" smtClean="0"/>
              <a:t>Better lubrication methods (cable lubricator)</a:t>
            </a:r>
          </a:p>
          <a:p>
            <a:r>
              <a:rPr lang="en-US" dirty="0" smtClean="0"/>
              <a:t>Compressor after-coolers, sonic heads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blowing records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2000" y="2715750"/>
            <a:ext cx="8641656" cy="165600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Record blowing lengths (in one shot)</a:t>
            </a:r>
          </a:p>
          <a:p>
            <a:r>
              <a:rPr lang="en-US" kern="0" dirty="0" smtClean="0"/>
              <a:t>In 2004 a record length of 3.6 km was reached (CERN)</a:t>
            </a:r>
          </a:p>
          <a:p>
            <a:r>
              <a:rPr lang="en-US" kern="0" dirty="0" smtClean="0"/>
              <a:t>Today even 5.3 km reached (Swiss mountains)</a:t>
            </a:r>
          </a:p>
          <a:p>
            <a:endParaRPr lang="en-US" kern="0" dirty="0"/>
          </a:p>
        </p:txBody>
      </p:sp>
      <p:pic>
        <p:nvPicPr>
          <p:cNvPr id="205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873" y="-322"/>
            <a:ext cx="21240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5" descr="Tête sonique N2710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0" y="463436"/>
            <a:ext cx="16414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910" y="1731640"/>
            <a:ext cx="2163810" cy="167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87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smtClean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2376883"/>
          </a:xfrm>
        </p:spPr>
        <p:txBody>
          <a:bodyPr/>
          <a:lstStyle/>
          <a:p>
            <a:r>
              <a:rPr lang="en-US" dirty="0" smtClean="0"/>
              <a:t>“My cable is too heavy for blowing”</a:t>
            </a:r>
          </a:p>
          <a:p>
            <a:r>
              <a:rPr lang="en-US" dirty="0" smtClean="0"/>
              <a:t>That is often heard, still today</a:t>
            </a:r>
          </a:p>
          <a:p>
            <a:r>
              <a:rPr lang="en-US" dirty="0" smtClean="0"/>
              <a:t>However, the first cables blown were just the standard cables, optimized for pulling</a:t>
            </a:r>
          </a:p>
          <a:p>
            <a:r>
              <a:rPr lang="en-US" dirty="0" smtClean="0"/>
              <a:t>Also very heavy cables can be blown (record 3.8 tons!)</a:t>
            </a:r>
          </a:p>
          <a:p>
            <a:r>
              <a:rPr lang="en-US" dirty="0" smtClean="0"/>
              <a:t>Optical cables up to 6912 fibers</a:t>
            </a:r>
          </a:p>
          <a:p>
            <a:r>
              <a:rPr lang="en-US" dirty="0" smtClean="0"/>
              <a:t>The only limit is the duct: 63/50 mm (1 inch)</a:t>
            </a:r>
          </a:p>
          <a:p>
            <a:r>
              <a:rPr lang="en-US" dirty="0" smtClean="0"/>
              <a:t>Because of safety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blowing limits</a:t>
            </a:r>
            <a:endParaRPr lang="en-US" dirty="0"/>
          </a:p>
        </p:txBody>
      </p:sp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10" y="2444285"/>
            <a:ext cx="3478070" cy="243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259987" y="3621000"/>
            <a:ext cx="8641656" cy="125475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But, cable blowing allows other cable constructions:</a:t>
            </a:r>
          </a:p>
          <a:p>
            <a:pPr lvl="1"/>
            <a:r>
              <a:rPr lang="en-US" kern="0" dirty="0" smtClean="0"/>
              <a:t>Less strong, more compact</a:t>
            </a:r>
          </a:p>
          <a:p>
            <a:pPr lvl="1"/>
            <a:r>
              <a:rPr lang="en-US" kern="0" dirty="0" smtClean="0"/>
              <a:t>Even better blowing properties</a:t>
            </a:r>
          </a:p>
          <a:p>
            <a:pPr lvl="1"/>
            <a:r>
              <a:rPr lang="en-US" kern="0" dirty="0" smtClean="0"/>
              <a:t>And more fibers</a:t>
            </a:r>
          </a:p>
          <a:p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49997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smtClean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as propelling Fluid instead of air: Floating</a:t>
            </a:r>
          </a:p>
          <a:p>
            <a:pPr lvl="1"/>
            <a:r>
              <a:rPr lang="en-US" dirty="0" smtClean="0"/>
              <a:t>Additional benefit from buoyancy</a:t>
            </a:r>
          </a:p>
          <a:p>
            <a:pPr lvl="1"/>
            <a:r>
              <a:rPr lang="en-US" dirty="0" smtClean="0"/>
              <a:t>And larger ducts (up to 125/102 mm) because of higher viscosity</a:t>
            </a:r>
            <a:endParaRPr lang="en-US" dirty="0" smtClean="0"/>
          </a:p>
          <a:p>
            <a:pPr lvl="1"/>
            <a:r>
              <a:rPr lang="en-US" dirty="0" smtClean="0"/>
              <a:t>Even longer installation lengths (record 12.3 km!)</a:t>
            </a:r>
          </a:p>
          <a:p>
            <a:pPr lvl="2"/>
            <a:r>
              <a:rPr lang="en-US" dirty="0" smtClean="0"/>
              <a:t>Again Switzerland, with triple pusher</a:t>
            </a:r>
          </a:p>
          <a:p>
            <a:pPr lvl="2"/>
            <a:r>
              <a:rPr lang="en-US" dirty="0" smtClean="0"/>
              <a:t>Cable came out of duct soon after water</a:t>
            </a:r>
          </a:p>
          <a:p>
            <a:pPr lvl="1"/>
            <a:r>
              <a:rPr lang="en-US" dirty="0" smtClean="0"/>
              <a:t>And still more possible when balancing densities</a:t>
            </a:r>
          </a:p>
          <a:p>
            <a:pPr lvl="2"/>
            <a:r>
              <a:rPr lang="en-US" dirty="0" smtClean="0"/>
              <a:t>Cable density by design</a:t>
            </a:r>
          </a:p>
          <a:p>
            <a:pPr lvl="2"/>
            <a:r>
              <a:rPr lang="en-US" dirty="0" smtClean="0"/>
              <a:t>Propelling fluid brine, e.g. water saturated with </a:t>
            </a:r>
            <a:r>
              <a:rPr lang="en-US" dirty="0" err="1" smtClean="0"/>
              <a:t>NaCl</a:t>
            </a:r>
            <a:endParaRPr lang="en-US" dirty="0" smtClean="0"/>
          </a:p>
          <a:p>
            <a:pPr lvl="1"/>
            <a:r>
              <a:rPr lang="en-US" dirty="0" smtClean="0"/>
              <a:t>Sharp bends and cable stiffness last friction contributors</a:t>
            </a:r>
          </a:p>
          <a:p>
            <a:pPr lvl="1"/>
            <a:r>
              <a:rPr lang="en-US" dirty="0" smtClean="0"/>
              <a:t>If that also optimized then why not 100 km?</a:t>
            </a:r>
          </a:p>
          <a:p>
            <a:pPr lvl="2"/>
            <a:r>
              <a:rPr lang="en-US" dirty="0" smtClean="0"/>
              <a:t>A 30 km project is in preparation</a:t>
            </a:r>
          </a:p>
          <a:p>
            <a:pPr lvl="1"/>
            <a:r>
              <a:rPr lang="en-US" dirty="0" smtClean="0"/>
              <a:t>Also bare fibers in small steel tubes can be floated in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blowing spin-off with water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25" y="469100"/>
            <a:ext cx="25304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24" y="2547941"/>
            <a:ext cx="250507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50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smtClean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ducts still larger than 125/102 mm (for energy cables) large water pumps are needed to maintain the flow to reach sufficient water pressure </a:t>
            </a:r>
            <a:r>
              <a:rPr lang="en-CH" dirty="0" smtClean="0"/>
              <a:t>→</a:t>
            </a:r>
            <a:r>
              <a:rPr lang="en-US" dirty="0" smtClean="0"/>
              <a:t> no limit in duct (pipe) size</a:t>
            </a:r>
          </a:p>
          <a:p>
            <a:r>
              <a:rPr lang="en-US" dirty="0" smtClean="0"/>
              <a:t>In that case a pig is used to limit the flow (</a:t>
            </a:r>
            <a:r>
              <a:rPr lang="en-US" dirty="0" err="1" smtClean="0"/>
              <a:t>WaterPushPulling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 force from fluid now concentrated as pulling force at pig</a:t>
            </a:r>
          </a:p>
          <a:p>
            <a:pPr lvl="1"/>
            <a:r>
              <a:rPr lang="en-US" dirty="0" smtClean="0"/>
              <a:t>Capstan effect is back</a:t>
            </a:r>
          </a:p>
          <a:p>
            <a:pPr lvl="1"/>
            <a:r>
              <a:rPr lang="en-US" dirty="0" smtClean="0"/>
              <a:t>But, still long lengths (up to 3.3. km) reached, because of</a:t>
            </a:r>
          </a:p>
          <a:p>
            <a:pPr lvl="2"/>
            <a:r>
              <a:rPr lang="en-US" dirty="0" smtClean="0"/>
              <a:t>Buoyancy</a:t>
            </a:r>
          </a:p>
          <a:p>
            <a:pPr lvl="2"/>
            <a:r>
              <a:rPr lang="en-US" dirty="0" smtClean="0"/>
              <a:t>Synergy of pushing and pulling</a:t>
            </a:r>
          </a:p>
          <a:p>
            <a:pPr lvl="2"/>
            <a:r>
              <a:rPr lang="en-US" dirty="0" smtClean="0"/>
              <a:t>Duct trajectories are usually without too many bends and undulations</a:t>
            </a:r>
          </a:p>
          <a:p>
            <a:r>
              <a:rPr lang="en-US" dirty="0" smtClean="0"/>
              <a:t>After </a:t>
            </a:r>
            <a:r>
              <a:rPr lang="en-US" dirty="0" err="1" smtClean="0"/>
              <a:t>WaterPushPulling</a:t>
            </a:r>
            <a:r>
              <a:rPr lang="en-US" dirty="0" smtClean="0"/>
              <a:t> the cable can be </a:t>
            </a:r>
            <a:r>
              <a:rPr lang="en-US" dirty="0" err="1" smtClean="0"/>
              <a:t>FreeFloated</a:t>
            </a:r>
            <a:endParaRPr lang="en-US" dirty="0" smtClean="0"/>
          </a:p>
          <a:p>
            <a:pPr lvl="1"/>
            <a:r>
              <a:rPr lang="en-US" dirty="0" smtClean="0"/>
              <a:t>Loose from the machine, by water flow only (like tube post)</a:t>
            </a:r>
          </a:p>
          <a:p>
            <a:pPr lvl="1"/>
            <a:r>
              <a:rPr lang="en-US" dirty="0" smtClean="0"/>
              <a:t>To any suitable location!</a:t>
            </a:r>
          </a:p>
          <a:p>
            <a:pPr lvl="1"/>
            <a:r>
              <a:rPr lang="en-US" dirty="0" smtClean="0"/>
              <a:t>Unlimited distance!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blowing spin-off with water</a:t>
            </a:r>
          </a:p>
        </p:txBody>
      </p:sp>
      <p:pic>
        <p:nvPicPr>
          <p:cNvPr id="5122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789" y="2324670"/>
            <a:ext cx="2938691" cy="255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dirty="0" smtClean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Dutch PTT had tough job to replace trunk network by optical cables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Cable lengths of 2.1 km had to be installed (without splice)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But pulling length was max 300 m, sometimes much less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Flawless installation: needed to reduce section length to 175 m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Installation by mid-point buffering and Figure-8 capstans in tandem                                        (2 x 6 x 175 = 2100 m)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Lot of work, synchronisation problems, took 2 days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P</a:t>
            </a:r>
            <a:r>
              <a:rPr lang="en-GB" dirty="0" smtClean="0">
                <a:solidFill>
                  <a:srgbClr val="002060"/>
                </a:solidFill>
              </a:rPr>
              <a:t>roblems in 1986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99" y="3348000"/>
            <a:ext cx="8888632" cy="1542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3348000"/>
            <a:ext cx="8888632" cy="1542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800" y="198000"/>
            <a:ext cx="2116564" cy="2862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3348000"/>
            <a:ext cx="8888632" cy="1542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00" y="3348000"/>
            <a:ext cx="8888632" cy="15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1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smtClean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Review given of 35 years of cable blowing history</a:t>
            </a:r>
          </a:p>
          <a:p>
            <a:r>
              <a:rPr lang="en-US" dirty="0" smtClean="0"/>
              <a:t>Started in 1987 at Dutch PTT because of pulling problems</a:t>
            </a:r>
          </a:p>
          <a:p>
            <a:pPr lvl="1"/>
            <a:r>
              <a:rPr lang="en-US" dirty="0" smtClean="0"/>
              <a:t>Cause found, opened possibility to merge with British Telecom’s blown fiber technique</a:t>
            </a:r>
          </a:p>
          <a:p>
            <a:pPr lvl="1"/>
            <a:r>
              <a:rPr lang="en-US" dirty="0" smtClean="0"/>
              <a:t>Became standard technique in Netherlands within 4 months after first (manual) tests</a:t>
            </a:r>
          </a:p>
          <a:p>
            <a:pPr lvl="1"/>
            <a:r>
              <a:rPr lang="en-US" dirty="0" smtClean="0"/>
              <a:t>Exclusive worldwide license to </a:t>
            </a:r>
            <a:r>
              <a:rPr lang="en-US" dirty="0" err="1" smtClean="0"/>
              <a:t>Plumettaz</a:t>
            </a:r>
            <a:r>
              <a:rPr lang="en-US" dirty="0" smtClean="0"/>
              <a:t> SA</a:t>
            </a:r>
            <a:endParaRPr lang="en-US" dirty="0" smtClean="0"/>
          </a:p>
          <a:p>
            <a:r>
              <a:rPr lang="en-US" dirty="0" smtClean="0"/>
              <a:t>Now worldwide THE standard technique to install optical cable in duct</a:t>
            </a:r>
          </a:p>
          <a:p>
            <a:r>
              <a:rPr lang="en-US" dirty="0" smtClean="0"/>
              <a:t>Blowing distance increased from 700 m to 5.3 km record today</a:t>
            </a:r>
          </a:p>
          <a:p>
            <a:pPr lvl="1"/>
            <a:r>
              <a:rPr lang="en-US" dirty="0" smtClean="0"/>
              <a:t>Better cable construction, materials and lubrication</a:t>
            </a:r>
          </a:p>
          <a:p>
            <a:r>
              <a:rPr lang="en-US" dirty="0" smtClean="0"/>
              <a:t>Triggered </a:t>
            </a:r>
            <a:r>
              <a:rPr lang="en-US" dirty="0" err="1" smtClean="0"/>
              <a:t>microduct</a:t>
            </a:r>
            <a:r>
              <a:rPr lang="en-US" dirty="0" smtClean="0"/>
              <a:t> cabling</a:t>
            </a:r>
          </a:p>
          <a:p>
            <a:r>
              <a:rPr lang="en-US" dirty="0" smtClean="0"/>
              <a:t>Huge cost savings with override blowing</a:t>
            </a:r>
          </a:p>
          <a:p>
            <a:r>
              <a:rPr lang="en-US" dirty="0" smtClean="0"/>
              <a:t>Spin off when using water instead of air (higher viscosity </a:t>
            </a:r>
            <a:r>
              <a:rPr lang="en-CH" dirty="0" smtClean="0"/>
              <a:t>→</a:t>
            </a:r>
            <a:r>
              <a:rPr lang="en-US" dirty="0" smtClean="0"/>
              <a:t> larger ducts)</a:t>
            </a:r>
          </a:p>
          <a:p>
            <a:pPr lvl="1"/>
            <a:r>
              <a:rPr lang="en-US" dirty="0" smtClean="0"/>
              <a:t>Floating: because of buoyancy almost unlimited length (record now 12.3 km)</a:t>
            </a:r>
          </a:p>
          <a:p>
            <a:pPr lvl="1"/>
            <a:r>
              <a:rPr lang="en-US" dirty="0" smtClean="0"/>
              <a:t>Also </a:t>
            </a:r>
            <a:r>
              <a:rPr lang="en-US" dirty="0" err="1" smtClean="0"/>
              <a:t>WaterPushPulling</a:t>
            </a:r>
            <a:r>
              <a:rPr lang="en-US" dirty="0" smtClean="0"/>
              <a:t> (with pig) and FreeFloating for still larger ducts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0" y="338401"/>
            <a:ext cx="2267122" cy="1040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467007"/>
            <a:ext cx="2255913" cy="78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And sometimes this happened overnight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P</a:t>
            </a:r>
            <a:r>
              <a:rPr lang="en-GB" dirty="0" smtClean="0">
                <a:solidFill>
                  <a:srgbClr val="002060"/>
                </a:solidFill>
              </a:rPr>
              <a:t>roblems in 1986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3348000"/>
            <a:ext cx="8888632" cy="1542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800" y="198000"/>
            <a:ext cx="2116564" cy="2862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03" y="1713750"/>
            <a:ext cx="1816369" cy="165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3348000"/>
            <a:ext cx="8888632" cy="1542750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2628001" y="1851750"/>
            <a:ext cx="4104000" cy="124350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2060"/>
                </a:solidFill>
              </a:rPr>
              <a:t>Not aware that there was no copper in the cable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(in 1986 optical cables were still new)</a:t>
            </a:r>
          </a:p>
          <a:p>
            <a:endParaRPr lang="en-GB" kern="0" dirty="0" smtClean="0"/>
          </a:p>
          <a:p>
            <a:endParaRPr lang="en-US" kern="0" dirty="0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57274" y="4876800"/>
            <a:ext cx="7051033" cy="266700"/>
          </a:xfrm>
        </p:spPr>
        <p:txBody>
          <a:bodyPr/>
          <a:lstStyle/>
          <a:p>
            <a:r>
              <a:rPr lang="en-GB" kern="0" dirty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8457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Head offices PTT asked their R&amp;D Lab what could be wrong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No explanation found with calculations based on friction and on capstan effect 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Capstan effect = every bend gives factor increase in pulling force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Cable stiffness effect in bends was the suspect. No theory known, so was developed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R&amp;D Lab consulted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037451" y="3723750"/>
            <a:ext cx="4638549" cy="103653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2060"/>
                </a:solidFill>
              </a:rPr>
              <a:t>But: 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Could not explain the short pulling lengths</a:t>
            </a:r>
          </a:p>
          <a:p>
            <a:endParaRPr lang="en-US" kern="0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57274" y="4876800"/>
            <a:ext cx="7051033" cy="266700"/>
          </a:xfrm>
        </p:spPr>
        <p:txBody>
          <a:bodyPr/>
          <a:lstStyle/>
          <a:p>
            <a:r>
              <a:rPr lang="en-GB" kern="0" dirty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452" y="2854552"/>
            <a:ext cx="2353176" cy="688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" y="2628001"/>
            <a:ext cx="3017267" cy="188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4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smtClean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>
          <a:xfrm>
            <a:off x="8604448" y="4876800"/>
            <a:ext cx="288032" cy="266700"/>
          </a:xfrm>
          <a:prstGeom prst="rect">
            <a:avLst/>
          </a:prstGeom>
          <a:ln>
            <a:noFill/>
          </a:ln>
        </p:spPr>
        <p:txBody>
          <a:bodyPr wrap="none" lIns="0" tIns="0" rIns="72000" bIns="0" anchor="ctr"/>
          <a:lstStyle>
            <a:defPPr>
              <a:defRPr lang="fr-CH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Calibri Light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3242228F-7E59-4634-99A0-C351006F704F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6" name="Content Placeholder 3"/>
          <p:cNvSpPr>
            <a:spLocks noGrp="1"/>
          </p:cNvSpPr>
          <p:nvPr>
            <p:ph idx="1"/>
          </p:nvPr>
        </p:nvSpPr>
        <p:spPr>
          <a:xfrm>
            <a:off x="251521" y="1058867"/>
            <a:ext cx="5616479" cy="1368883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Straight sections between bends not straight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Duct undulations also represent direction changes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Capstan effect like in bends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Theory developed</a:t>
            </a:r>
          </a:p>
          <a:p>
            <a:endParaRPr lang="en-US" dirty="0"/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>
          <a:xfrm>
            <a:off x="259987" y="315111"/>
            <a:ext cx="4312013" cy="456414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Cause found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000" y="216000"/>
            <a:ext cx="2695606" cy="2979241"/>
          </a:xfrm>
          <a:prstGeom prst="rect">
            <a:avLst/>
          </a:prstGeom>
        </p:spPr>
      </p:pic>
      <p:sp>
        <p:nvSpPr>
          <p:cNvPr id="19" name="Content Placeholder 3"/>
          <p:cNvSpPr txBox="1">
            <a:spLocks/>
          </p:cNvSpPr>
          <p:nvPr/>
        </p:nvSpPr>
        <p:spPr>
          <a:xfrm>
            <a:off x="252000" y="3218867"/>
            <a:ext cx="5940000" cy="432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2060"/>
                </a:solidFill>
              </a:rPr>
              <a:t>Observed undulations explain limited pulling length!</a:t>
            </a:r>
            <a:endParaRPr lang="en-US" kern="0" dirty="0"/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252000" y="3722867"/>
            <a:ext cx="5940000" cy="105549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2060"/>
                </a:solidFill>
              </a:rPr>
              <a:t>Also theory effect cable stiffness in undulations developed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Again cable stiffness effect is small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So, it is the capstan effect that causes the short pulling length</a:t>
            </a:r>
          </a:p>
          <a:p>
            <a:endParaRPr lang="en-GB" kern="0" dirty="0" smtClean="0"/>
          </a:p>
          <a:p>
            <a:endParaRPr lang="en-US" kern="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388" y="3195240"/>
            <a:ext cx="2954425" cy="16904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95" y="2490147"/>
            <a:ext cx="918382" cy="539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7" y="2490148"/>
            <a:ext cx="1230941" cy="5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Blown fibre already existed (since 1982, British Telecom)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Installation with help of high speed air flow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Distributed air drag forces locally compensate friction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No axial pulling forces, so no capstan effect</a:t>
            </a:r>
          </a:p>
          <a:p>
            <a:r>
              <a:rPr lang="en-GB" b="1" dirty="0" smtClean="0">
                <a:solidFill>
                  <a:srgbClr val="002060"/>
                </a:solidFill>
              </a:rPr>
              <a:t>That </a:t>
            </a:r>
            <a:r>
              <a:rPr lang="en-GB" b="1" dirty="0" smtClean="0">
                <a:solidFill>
                  <a:srgbClr val="002060"/>
                </a:solidFill>
              </a:rPr>
              <a:t>was </a:t>
            </a:r>
            <a:r>
              <a:rPr lang="en-GB" b="1" dirty="0" smtClean="0">
                <a:solidFill>
                  <a:srgbClr val="002060"/>
                </a:solidFill>
              </a:rPr>
              <a:t>what we </a:t>
            </a:r>
            <a:r>
              <a:rPr lang="en-GB" b="1" dirty="0" smtClean="0">
                <a:solidFill>
                  <a:srgbClr val="002060"/>
                </a:solidFill>
              </a:rPr>
              <a:t>needed!</a:t>
            </a:r>
            <a:endParaRPr lang="en-GB" b="1" dirty="0" smtClean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But, blown fibre known as limited to flexible and lightweight fibre members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However, calculation with the new theory said that blowing cables might be possible 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(the effect of cable stiffness is smaller than was thought)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Thinking of a solution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57274" y="4876800"/>
            <a:ext cx="7051033" cy="266700"/>
          </a:xfrm>
        </p:spPr>
        <p:txBody>
          <a:bodyPr/>
          <a:lstStyle/>
          <a:p>
            <a:r>
              <a:rPr lang="en-GB" kern="0" dirty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8510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dirty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Test trajectory (4 loops) </a:t>
            </a:r>
            <a:r>
              <a:rPr lang="en-GB" dirty="0" smtClean="0">
                <a:solidFill>
                  <a:srgbClr val="002060"/>
                </a:solidFill>
              </a:rPr>
              <a:t>in </a:t>
            </a:r>
            <a:r>
              <a:rPr lang="en-GB" dirty="0" err="1" smtClean="0">
                <a:solidFill>
                  <a:srgbClr val="002060"/>
                </a:solidFill>
              </a:rPr>
              <a:t>Kootwijk</a:t>
            </a:r>
            <a:r>
              <a:rPr lang="en-GB" dirty="0" smtClean="0">
                <a:solidFill>
                  <a:srgbClr val="002060"/>
                </a:solidFill>
              </a:rPr>
              <a:t> (PTT)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Here Figure-8 </a:t>
            </a:r>
            <a:r>
              <a:rPr lang="en-GB" dirty="0">
                <a:solidFill>
                  <a:srgbClr val="002060"/>
                </a:solidFill>
              </a:rPr>
              <a:t>capstans </a:t>
            </a:r>
            <a:r>
              <a:rPr lang="en-GB" dirty="0" smtClean="0">
                <a:solidFill>
                  <a:srgbClr val="002060"/>
                </a:solidFill>
              </a:rPr>
              <a:t>were </a:t>
            </a:r>
            <a:r>
              <a:rPr lang="en-GB" dirty="0">
                <a:solidFill>
                  <a:srgbClr val="002060"/>
                </a:solidFill>
              </a:rPr>
              <a:t>tested </a:t>
            </a:r>
            <a:r>
              <a:rPr lang="en-GB" dirty="0" smtClean="0">
                <a:solidFill>
                  <a:srgbClr val="002060"/>
                </a:solidFill>
              </a:rPr>
              <a:t>earlier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4 of them in tandem operation</a:t>
            </a:r>
            <a:endParaRPr lang="en-GB" dirty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Calculated that 2 loops can be blown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So proposed to do a test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 to give it a try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539" y="1038253"/>
            <a:ext cx="3553909" cy="35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1152883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No one believed blowing would work (except the chief) 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And it was claimed that it was tried already earlier 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(but that was done the wrong way)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Time to give it a try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" y="2159997"/>
            <a:ext cx="6102338" cy="1440450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252000" y="3722867"/>
            <a:ext cx="8641656" cy="720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>
                <a:solidFill>
                  <a:srgbClr val="002060"/>
                </a:solidFill>
              </a:rPr>
              <a:t>W</a:t>
            </a:r>
            <a:r>
              <a:rPr lang="en-GB" kern="0" dirty="0" smtClean="0">
                <a:solidFill>
                  <a:srgbClr val="002060"/>
                </a:solidFill>
              </a:rPr>
              <a:t>ith plug in front of cable there is no high speed airflow</a:t>
            </a:r>
          </a:p>
          <a:p>
            <a:r>
              <a:rPr lang="en-GB" kern="0" dirty="0" smtClean="0">
                <a:solidFill>
                  <a:srgbClr val="002060"/>
                </a:solidFill>
              </a:rPr>
              <a:t>And cable must be pushed into pressure zone (hard work ,4 men in turn , complaining)</a:t>
            </a:r>
            <a:endParaRPr lang="en-US" kern="0" dirty="0">
              <a:solidFill>
                <a:srgbClr val="002060"/>
              </a:solidFill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52000" y="4442867"/>
            <a:ext cx="8641656" cy="43393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b="1" kern="0" dirty="0" smtClean="0">
                <a:solidFill>
                  <a:srgbClr val="002060"/>
                </a:solidFill>
              </a:rPr>
              <a:t>It worked! I calculated 2 loops, but it made it to the end of the 4 loops!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" y="2160000"/>
            <a:ext cx="6102338" cy="1440450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6731999" y="2715751"/>
            <a:ext cx="1800001" cy="48121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2060"/>
                </a:solidFill>
              </a:rPr>
              <a:t>What we need</a:t>
            </a:r>
            <a:endParaRPr lang="en-US" kern="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00" y="2160000"/>
            <a:ext cx="6102338" cy="1440450"/>
          </a:xfrm>
          <a:prstGeom prst="rect">
            <a:avLst/>
          </a:prstGeom>
        </p:spPr>
      </p:pic>
      <p:sp>
        <p:nvSpPr>
          <p:cNvPr id="14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57274" y="4876800"/>
            <a:ext cx="7051033" cy="266700"/>
          </a:xfrm>
        </p:spPr>
        <p:txBody>
          <a:bodyPr/>
          <a:lstStyle/>
          <a:p>
            <a:r>
              <a:rPr lang="en-GB" kern="0" dirty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3214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Air compressible, expanding towards end duct, gaining velocity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So air drag forces increase towards end</a:t>
            </a:r>
          </a:p>
          <a:p>
            <a:r>
              <a:rPr lang="en-GB" dirty="0">
                <a:solidFill>
                  <a:srgbClr val="002060"/>
                </a:solidFill>
              </a:rPr>
              <a:t>W</a:t>
            </a:r>
            <a:r>
              <a:rPr lang="en-GB" dirty="0" smtClean="0">
                <a:solidFill>
                  <a:srgbClr val="002060"/>
                </a:solidFill>
              </a:rPr>
              <a:t>e pushed harder than needed to insert cable in pressure zone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Additional pushing force in synergy with air drag forces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First air drag forces are half what is needed to overcome friction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Helped with pushing assistance (for that you need cable stiffness!)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Pushing force has a long action (only part used to overcome friction)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P</a:t>
            </a:r>
            <a:r>
              <a:rPr lang="en-GB" dirty="0" smtClean="0">
                <a:solidFill>
                  <a:srgbClr val="002060"/>
                </a:solidFill>
              </a:rPr>
              <a:t>ushing force decreases 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dirty="0" smtClean="0">
                <a:solidFill>
                  <a:srgbClr val="002060"/>
                </a:solidFill>
              </a:rPr>
              <a:t> airflow takes over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Result: twice the blowing distance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In calculation and in practice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Basis for patent (1987)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And time to make a prototype machine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987" y="315111"/>
            <a:ext cx="5464013" cy="456414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Why did we reach twice the calculated distance?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240000"/>
            <a:ext cx="4463802" cy="1647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999" y="982800"/>
            <a:ext cx="2657026" cy="2268750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57274" y="4876800"/>
            <a:ext cx="7051033" cy="266700"/>
          </a:xfrm>
        </p:spPr>
        <p:txBody>
          <a:bodyPr/>
          <a:lstStyle/>
          <a:p>
            <a:r>
              <a:rPr lang="en-GB" kern="0" dirty="0">
                <a:cs typeface="Calibri" pitchFamily="34" charset="0"/>
              </a:rPr>
              <a:t>International Wire &amp; Cable Symposium, Providence (RI), October 10-13, 2022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561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lumettaz Standard v2020 edt02">
  <a:themeElements>
    <a:clrScheme name="Plumettaz v2020 edt02">
      <a:dk1>
        <a:srgbClr val="767881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A12B2A"/>
      </a:accent3>
      <a:accent4>
        <a:srgbClr val="C0DF88"/>
      </a:accent4>
      <a:accent5>
        <a:srgbClr val="99A6BE"/>
      </a:accent5>
      <a:accent6>
        <a:srgbClr val="BADCE6"/>
      </a:accent6>
      <a:hlink>
        <a:srgbClr val="3399FF"/>
      </a:hlink>
      <a:folHlink>
        <a:srgbClr val="3366CC"/>
      </a:folHlink>
    </a:clrScheme>
    <a:fontScheme name="Plumettaz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/>
      <a:bodyPr wrap="square" lIns="72000" rIns="0" rtlCol="0">
        <a:spAutoFit/>
      </a:bodyPr>
      <a:lstStyle>
        <a:defPPr algn="l">
          <a:defRPr kern="0" dirty="0" err="1" smtClean="0">
            <a:latin typeface="+mn-lt"/>
          </a:defRPr>
        </a:defPPr>
      </a:lstStyle>
    </a:txDef>
  </a:objectDefaults>
  <a:extraClrSchemeLst>
    <a:extraClrScheme>
      <a:clrScheme name="Vibration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umettaz Powerpoint Template 16.9 v2020 edt02" id="{D4B98F55-2FA9-473F-8B1A-7D79AC0F5CEF}" vid="{6987AD6D-A94B-41FF-80CC-601ACA829F11}"/>
    </a:ext>
  </a:extLst>
</a:theme>
</file>

<file path=ppt/theme/theme2.xml><?xml version="1.0" encoding="utf-8"?>
<a:theme xmlns:a="http://schemas.openxmlformats.org/drawingml/2006/main" name="Plumettaz Title v2020 edt02">
  <a:themeElements>
    <a:clrScheme name="Plumettaz">
      <a:dk1>
        <a:srgbClr val="767881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A12B2A"/>
      </a:accent3>
      <a:accent4>
        <a:srgbClr val="C0DF88"/>
      </a:accent4>
      <a:accent5>
        <a:srgbClr val="F3EFA1"/>
      </a:accent5>
      <a:accent6>
        <a:srgbClr val="BADCE6"/>
      </a:accent6>
      <a:hlink>
        <a:srgbClr val="3399FF"/>
      </a:hlink>
      <a:folHlink>
        <a:srgbClr val="3366CC"/>
      </a:folHlink>
    </a:clrScheme>
    <a:fontScheme name="Plumettaz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bg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000" dirty="0" err="1" smtClean="0">
            <a:solidFill>
              <a:schemeClr val="bg1"/>
            </a:solidFill>
          </a:defRPr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Bef>
            <a:spcPct val="20000"/>
          </a:spcBef>
          <a:buClr>
            <a:srgbClr val="204288"/>
          </a:buClr>
          <a:defRPr kern="0" dirty="0">
            <a:solidFill>
              <a:srgbClr val="204288"/>
            </a:solidFill>
            <a:latin typeface="Calibri"/>
          </a:defRPr>
        </a:defPPr>
      </a:lstStyle>
    </a:txDef>
  </a:objectDefaults>
  <a:extraClrSchemeLst>
    <a:extraClrScheme>
      <a:clrScheme name="Vibration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umettaz Powerpoint Template 16.9 v2020 edt02" id="{D4B98F55-2FA9-473F-8B1A-7D79AC0F5CEF}" vid="{E0F35EA5-340A-49CE-8A3D-B046D601931F}"/>
    </a:ext>
  </a:extLst>
</a:theme>
</file>

<file path=ppt/theme/theme3.xml><?xml version="1.0" encoding="utf-8"?>
<a:theme xmlns:a="http://schemas.openxmlformats.org/drawingml/2006/main" name="Plumettaz End v2020 edt02">
  <a:themeElements>
    <a:clrScheme name="Plumettaz">
      <a:dk1>
        <a:srgbClr val="767881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A12B2A"/>
      </a:accent3>
      <a:accent4>
        <a:srgbClr val="C0DF88"/>
      </a:accent4>
      <a:accent5>
        <a:srgbClr val="F3EFA1"/>
      </a:accent5>
      <a:accent6>
        <a:srgbClr val="BADCE6"/>
      </a:accent6>
      <a:hlink>
        <a:srgbClr val="3399FF"/>
      </a:hlink>
      <a:folHlink>
        <a:srgbClr val="3366CC"/>
      </a:folHlink>
    </a:clrScheme>
    <a:fontScheme name="Plumettaz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bg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000" dirty="0" err="1" smtClean="0">
            <a:solidFill>
              <a:schemeClr val="bg1"/>
            </a:solidFill>
          </a:defRPr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Bef>
            <a:spcPct val="20000"/>
          </a:spcBef>
          <a:buClr>
            <a:srgbClr val="204288"/>
          </a:buClr>
          <a:defRPr kern="0" dirty="0">
            <a:solidFill>
              <a:srgbClr val="204288"/>
            </a:solidFill>
            <a:latin typeface="Calibri"/>
          </a:defRPr>
        </a:defPPr>
      </a:lstStyle>
    </a:txDef>
  </a:objectDefaults>
  <a:extraClrSchemeLst>
    <a:extraClrScheme>
      <a:clrScheme name="Vibration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umettaz Powerpoint Template 16.9 v2020 edt02" id="{D4B98F55-2FA9-473F-8B1A-7D79AC0F5CEF}" vid="{A8B1ABB4-ADC9-414A-B48C-FE2ED07E8997}"/>
    </a:ext>
  </a:extLst>
</a:theme>
</file>

<file path=ppt/theme/theme4.xml><?xml version="1.0" encoding="utf-8"?>
<a:theme xmlns:a="http://schemas.openxmlformats.org/drawingml/2006/main" name="Plumettaz Colors v2020 edt02">
  <a:themeElements>
    <a:clrScheme name="Personnalisé 2">
      <a:dk1>
        <a:srgbClr val="767881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A12B2A"/>
      </a:accent3>
      <a:accent4>
        <a:srgbClr val="C0DF88"/>
      </a:accent4>
      <a:accent5>
        <a:srgbClr val="99A6BE"/>
      </a:accent5>
      <a:accent6>
        <a:srgbClr val="BADCE6"/>
      </a:accent6>
      <a:hlink>
        <a:srgbClr val="3399FF"/>
      </a:hlink>
      <a:folHlink>
        <a:srgbClr val="3366CC"/>
      </a:folHlink>
    </a:clrScheme>
    <a:fontScheme name="Plumettaz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bg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000" dirty="0" err="1" smtClean="0">
            <a:solidFill>
              <a:schemeClr val="bg1"/>
            </a:solidFill>
          </a:defRPr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Bef>
            <a:spcPct val="20000"/>
          </a:spcBef>
          <a:buClr>
            <a:srgbClr val="204288"/>
          </a:buClr>
          <a:defRPr kern="0" dirty="0">
            <a:solidFill>
              <a:srgbClr val="204288"/>
            </a:solidFill>
            <a:latin typeface="Calibri"/>
          </a:defRPr>
        </a:defPPr>
      </a:lstStyle>
    </a:txDef>
  </a:objectDefaults>
  <a:extraClrSchemeLst>
    <a:extraClrScheme>
      <a:clrScheme name="Vibration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umettaz Powerpoint Template 16.9 v2020 edt02" id="{D4B98F55-2FA9-473F-8B1A-7D79AC0F5CEF}" vid="{DC44A444-3BC5-4466-B6B4-C552D0BECC13}"/>
    </a:ext>
  </a:extLst>
</a:theme>
</file>

<file path=ppt/theme/theme5.xml><?xml version="1.0" encoding="utf-8"?>
<a:theme xmlns:a="http://schemas.openxmlformats.org/drawingml/2006/main" name="Thème Office">
  <a:themeElements>
    <a:clrScheme name="Plumettaz">
      <a:dk1>
        <a:srgbClr val="BFBFBF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C00000"/>
      </a:accent3>
      <a:accent4>
        <a:srgbClr val="70AD47"/>
      </a:accent4>
      <a:accent5>
        <a:srgbClr val="FFFE40"/>
      </a:accent5>
      <a:accent6>
        <a:srgbClr val="000000"/>
      </a:accent6>
      <a:hlink>
        <a:srgbClr val="0B58FF"/>
      </a:hlink>
      <a:folHlink>
        <a:srgbClr val="0B58FF"/>
      </a:folHlink>
    </a:clrScheme>
    <a:fontScheme name="Plumettaz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Plumettaz v2020 edt02">
      <a:dk1>
        <a:srgbClr val="767881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A12B2A"/>
      </a:accent3>
      <a:accent4>
        <a:srgbClr val="C0DF88"/>
      </a:accent4>
      <a:accent5>
        <a:srgbClr val="99A6BE"/>
      </a:accent5>
      <a:accent6>
        <a:srgbClr val="BADCE6"/>
      </a:accent6>
      <a:hlink>
        <a:srgbClr val="3399FF"/>
      </a:hlink>
      <a:folHlink>
        <a:srgbClr val="3366CC"/>
      </a:folHlink>
    </a:clrScheme>
    <a:fontScheme name="Plumettaz v2020 edt0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E1F16E2-9504-490D-8E47-245EB339E847}">
  <we:reference id="wa104381063" version="1.0.0.1" store="fr-FR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DB6111FE0444AA1F5C82747F53729" ma:contentTypeVersion="4" ma:contentTypeDescription="Create a new document." ma:contentTypeScope="" ma:versionID="c6177972b660aaff3b772584af9a4b13">
  <xsd:schema xmlns:xsd="http://www.w3.org/2001/XMLSchema" xmlns:xs="http://www.w3.org/2001/XMLSchema" xmlns:p="http://schemas.microsoft.com/office/2006/metadata/properties" xmlns:ns2="bdf63a8f-c966-48cc-8331-13945e1078c7" xmlns:ns3="1d3efa58-a14a-4ea3-98bf-e1b903609242" targetNamespace="http://schemas.microsoft.com/office/2006/metadata/properties" ma:root="true" ma:fieldsID="b74fdf05ec1da7965956cbbb9f71ffbe" ns2:_="" ns3:_="">
    <xsd:import namespace="bdf63a8f-c966-48cc-8331-13945e1078c7"/>
    <xsd:import namespace="1d3efa58-a14a-4ea3-98bf-e1b90360924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63a8f-c966-48cc-8331-13945e1078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efa58-a14a-4ea3-98bf-e1b903609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9573FD-D70B-4F27-8D5A-028DF40A58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92FA75-0523-4568-A77A-C4CD48483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f63a8f-c966-48cc-8331-13945e1078c7"/>
    <ds:schemaRef ds:uri="1d3efa58-a14a-4ea3-98bf-e1b903609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458963-1012-4EF7-87F7-31BECF938F89}">
  <ds:schemaRefs>
    <ds:schemaRef ds:uri="http://schemas.microsoft.com/office/2006/documentManagement/types"/>
    <ds:schemaRef ds:uri="http://purl.org/dc/dcmitype/"/>
    <ds:schemaRef ds:uri="http://www.w3.org/XML/1998/namespace"/>
    <ds:schemaRef ds:uri="1d3efa58-a14a-4ea3-98bf-e1b903609242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bdf63a8f-c966-48cc-8331-13945e1078c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3188</TotalTime>
  <Words>1880</Words>
  <Application>Microsoft Office PowerPoint</Application>
  <PresentationFormat>On-screen Show (16:9)</PresentationFormat>
  <Paragraphs>237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Bauhaus 93</vt:lpstr>
      <vt:lpstr>Calibri</vt:lpstr>
      <vt:lpstr>Calibri Light</vt:lpstr>
      <vt:lpstr>Tahoma</vt:lpstr>
      <vt:lpstr>Wingdings</vt:lpstr>
      <vt:lpstr>Plumettaz Standard v2020 edt02</vt:lpstr>
      <vt:lpstr>Plumettaz Title v2020 edt02</vt:lpstr>
      <vt:lpstr>Plumettaz End v2020 edt02</vt:lpstr>
      <vt:lpstr>Plumettaz Colors v2020 edt02</vt:lpstr>
      <vt:lpstr>Cable Blowing  35 Year Historical Review</vt:lpstr>
      <vt:lpstr>Problems in 1986</vt:lpstr>
      <vt:lpstr>Problems in 1986</vt:lpstr>
      <vt:lpstr>R&amp;D Lab consulted</vt:lpstr>
      <vt:lpstr>Cause found</vt:lpstr>
      <vt:lpstr>Thinking of a solution</vt:lpstr>
      <vt:lpstr>Time to give it a try</vt:lpstr>
      <vt:lpstr>Time to give it a try</vt:lpstr>
      <vt:lpstr>Why did we reach twice the calculated distance?</vt:lpstr>
      <vt:lpstr>Prototype</vt:lpstr>
      <vt:lpstr>Advantages blowing over pulling</vt:lpstr>
      <vt:lpstr>First operation outside The Netherlands</vt:lpstr>
      <vt:lpstr>Microduct cabling</vt:lpstr>
      <vt:lpstr>Microduct cabling</vt:lpstr>
      <vt:lpstr>Override blowing</vt:lpstr>
      <vt:lpstr>Cable blowing records</vt:lpstr>
      <vt:lpstr>Cable blowing limits</vt:lpstr>
      <vt:lpstr>Cable blowing spin-off with water</vt:lpstr>
      <vt:lpstr>Cable blowing spin-off with water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Jetting ?</dc:title>
  <dc:creator>Yvan Lugon</dc:creator>
  <cp:lastModifiedBy>Willem Griffioen</cp:lastModifiedBy>
  <cp:revision>216</cp:revision>
  <dcterms:created xsi:type="dcterms:W3CDTF">2020-05-15T04:39:50Z</dcterms:created>
  <dcterms:modified xsi:type="dcterms:W3CDTF">2022-08-08T13:02:05Z</dcterms:modified>
</cp:coreProperties>
</file>